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entation.xml" ContentType="application/vnd.openxmlformats-officedocument.presentationml.presentation.main+xml"/>
  <Override PartName="/ppt/slides/slide1.xml" ContentType="application/vnd.openxmlformats-officedocument.presentationml.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13.xml" ContentType="application/vnd.openxmlformats-officedocument.presentationml.notesSlide+xml"/>
  <Override PartName="/ppt/notesSlides/notesSlide27.xml" ContentType="application/vnd.openxmlformats-officedocument.presentationml.notesSlide+xml"/>
  <Override PartName="/ppt/notesSlides/notesSlide12.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1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1.xml" ContentType="application/vnd.openxmlformats-officedocument.presentationml.slideLayout+xml"/>
  <Override PartName="/ppt/notesSlides/notesSlide14.xml" ContentType="application/vnd.openxmlformats-officedocument.presentationml.notesSlide+xml"/>
  <Override PartName="/ppt/slideMasters/slideMaster1.xml" ContentType="application/vnd.openxmlformats-officedocument.presentationml.slideMaster+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4610"/>
  </p:normalViewPr>
  <p:slideViewPr>
    <p:cSldViewPr snapToGrid="0" snapToObjects="1">
      <p:cViewPr varScale="1">
        <p:scale>
          <a:sx n="69" d="100"/>
          <a:sy n="69" d="100"/>
        </p:scale>
        <p:origin x="256" y="7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ustomXml" Target="../customXml/item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28897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marketing-only cut. Three parts: identity, behavioral diagnosis, and the creative itself. Roughly twenty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Their own words. Read it, do not paraphrase.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Bilingual, equity-centered, MBA. Clients from UNESCO to neighborhood nonprofits.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parts. Identity first, because nothing downstream works without it.</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one is identity. Seven identities, nonprofit to commercial to government to cultural.</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questions every identity has to answer. Verbatim from the WYCCTH guidelines.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Transitional housing for women in recovery. The mark had to read as safety, not institution.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Palette and typography verbatim from the delivered guidelines.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delivered brand board: main logo, three sub marks, five-colour palette, three-font system, and imagery direction.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full brand board as delivered: main logo, sub marks, palette, fonts, icon set, imagery direction.</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commercial brand, not a nonprofit one. Same rigour, different register.</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Applied: social cover, stacked lockup, and the foundation endorsement.</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named routes presented to the client, not four variations of one.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one closes on the range: nonprofit, commercial, government, cultural.</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two is the diagnostic layer. This is the part most agencies skip.</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strategic implication out loud. It reframes who the audience is.</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Barrier and intervention, side by side. This is the diagnostic that makes creative accountable.</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quality gate. If an asset fails one of the four, it gets rewritten before it ships.</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audiences, one behavior each. This table is the spine of the plan.</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three is the creative itself. Let the work carry these slides; talk less.</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opioid campaigns, two audiences: adults in crisis and adolescents before it starts.</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Westside Opioid Task Force assets. Torn-paper edge, task force seal, black icon discs. Every piece answers one question a bystander has in the first sixty seconds.</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PinkSTEM. The pill pieces are the behavioral core: a trick question that corrects a misperception instead of issuing a warning. Note the parent-facing and teen-facing halves of the same system.</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Dominican Republic, ages 15 to 34. Virtual education plus in-person mobilization plus direct clinical services.</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funnel is the argument. A hundred and twenty-five thousand impressions is a vanity number until it becomes thirty-six people who learned their status. Read the last line slowly.</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regions, one event series, one visual system. Each flyer carries the same wordmark treatment, agenda block, and partner logo lineup so a member who saw Oakland recognises San Bernardino instantly.</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same identity across every surface a member touches on the day: email header, virtual fair banner, signage, and merchandise. Consistency here is what makes a four-programme coalition feel like one organisation.</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Door hangers for a county commissioner race. Front carries the name and the date; back carries three positions and a QR. Field creative has to survive being read in four seconds on a porch.</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Alvarys ran for city council herself. The creative here is first-person: she has been the candidate, so she knows what a candidate needs on a two-week turnaround.</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Video storytelling and experiential. The helicopter roadshow is the outlier that proves the range.</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live outputs from the same exercise. We ask a room to write the words they want people to feel, then show them what they actually said. The cloud is not decoration; it is the tone spec the copy is written against.</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roster with live links. Click any of these in the PDF version. Sector and geography are on the previous roster slide; this one is for looking the work up.</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Certifications matter for gov con audiences; leave the card on screen.</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2.png"/><Relationship Id="rId7"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image" Target="../media/image31.jpeg"/></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jpeg"/></Relationships>
</file>

<file path=ppt/slides/_rels/slide2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hyperlink" Target="https://www.as-strategy.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33453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alphaModFix amt="92000"/>
          </a:blip>
          <a:stretch>
            <a:fillRect/>
          </a:stretch>
        </p:blipFill>
        <p:spPr>
          <a:xfrm>
            <a:off x="952500" y="952500"/>
            <a:ext cx="3251597" cy="704850"/>
          </a:xfrm>
          <a:prstGeom prst="rect">
            <a:avLst/>
          </a:prstGeom>
        </p:spPr>
      </p:pic>
      <p:sp>
        <p:nvSpPr>
          <p:cNvPr id="3" name="Text 0"/>
          <p:cNvSpPr/>
          <p:nvPr/>
        </p:nvSpPr>
        <p:spPr>
          <a:xfrm>
            <a:off x="4299347" y="1009650"/>
            <a:ext cx="219224"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dirty="0">
                <a:solidFill>
                  <a:srgbClr val="A98A4B"/>
                </a:solidFill>
                <a:latin typeface="Josefin Sans" pitchFamily="34" charset="0"/>
                <a:ea typeface="Josefin Sans" pitchFamily="34" charset="-122"/>
                <a:cs typeface="Josefin Sans" pitchFamily="34" charset="-120"/>
              </a:rPr>
              <a:t>™</a:t>
            </a:r>
            <a:endParaRPr lang="en-US" sz="1950" dirty="0"/>
          </a:p>
        </p:txBody>
      </p:sp>
      <p:sp>
        <p:nvSpPr>
          <p:cNvPr id="4" name="Text 1"/>
          <p:cNvSpPr/>
          <p:nvPr/>
        </p:nvSpPr>
        <p:spPr>
          <a:xfrm>
            <a:off x="12135649" y="952500"/>
            <a:ext cx="5199851" cy="495300"/>
          </a:xfrm>
          <a:prstGeom prst="rect">
            <a:avLst/>
          </a:prstGeom>
          <a:noFill/>
          <a:ln/>
        </p:spPr>
        <p:txBody>
          <a:bodyPr wrap="square" lIns="25400" tIns="25400" rIns="25400" bIns="25400" rtlCol="0" anchor="t">
            <a:normAutofit fontScale="92500" lnSpcReduction="10000"/>
          </a:bodyPr>
          <a:lstStyle/>
          <a:p>
            <a:pPr marL="0" indent="0" algn="r">
              <a:lnSpc>
                <a:spcPct val="200000"/>
              </a:lnSpc>
              <a:buNone/>
            </a:pPr>
            <a:r>
              <a:rPr lang="en-US" sz="1800" kern="0" spc="540" dirty="0">
                <a:solidFill>
                  <a:srgbClr val="A98A4B"/>
                </a:solidFill>
                <a:latin typeface="Josefin Sans" pitchFamily="34" charset="0"/>
                <a:ea typeface="Josefin Sans" pitchFamily="34" charset="-122"/>
                <a:cs typeface="Josefin Sans" pitchFamily="34" charset="-120"/>
              </a:rPr>
              <a:t>MARKETING PORTFOLIO 2026</a:t>
            </a:r>
            <a:endParaRPr lang="en-US" sz="1800" dirty="0"/>
          </a:p>
        </p:txBody>
      </p:sp>
      <p:sp>
        <p:nvSpPr>
          <p:cNvPr id="5" name="Text 2"/>
          <p:cNvSpPr/>
          <p:nvPr/>
        </p:nvSpPr>
        <p:spPr>
          <a:xfrm>
            <a:off x="952500" y="2809875"/>
            <a:ext cx="18021300"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663" dirty="0">
                <a:solidFill>
                  <a:srgbClr val="A98A4B"/>
                </a:solidFill>
                <a:latin typeface="Josefin Sans" pitchFamily="34" charset="0"/>
                <a:ea typeface="Josefin Sans" pitchFamily="34" charset="-122"/>
                <a:cs typeface="Josefin Sans" pitchFamily="34" charset="-120"/>
              </a:rPr>
              <a:t>BRAND, BEHAVIOR, AND CREATIVE</a:t>
            </a:r>
            <a:endParaRPr lang="en-US" sz="1950" dirty="0"/>
          </a:p>
        </p:txBody>
      </p:sp>
      <p:sp>
        <p:nvSpPr>
          <p:cNvPr id="6" name="Text 3"/>
          <p:cNvSpPr/>
          <p:nvPr/>
        </p:nvSpPr>
        <p:spPr>
          <a:xfrm>
            <a:off x="952500" y="3314700"/>
            <a:ext cx="16874490" cy="4238625"/>
          </a:xfrm>
          <a:prstGeom prst="rect">
            <a:avLst/>
          </a:prstGeom>
          <a:noFill/>
          <a:ln/>
        </p:spPr>
        <p:txBody>
          <a:bodyPr wrap="square" lIns="25400" tIns="25400" rIns="25400" bIns="25400" rtlCol="0" anchor="t">
            <a:normAutofit/>
          </a:bodyPr>
          <a:lstStyle/>
          <a:p>
            <a:pPr marL="0" indent="0" algn="l">
              <a:lnSpc>
                <a:spcPct val="97351"/>
              </a:lnSpc>
              <a:buNone/>
            </a:pPr>
            <a:r>
              <a:rPr lang="en-US" sz="11250" kern="0" spc="225" dirty="0">
                <a:solidFill>
                  <a:srgbClr val="F1EDE4"/>
                </a:solidFill>
                <a:latin typeface="Josefin Sans" pitchFamily="34" charset="0"/>
                <a:ea typeface="Josefin Sans" pitchFamily="34" charset="-122"/>
                <a:cs typeface="Josefin Sans" pitchFamily="34" charset="-120"/>
              </a:rPr>
              <a:t>Work that has to change what people do.</a:t>
            </a:r>
            <a:endParaRPr lang="en-US" sz="11250" dirty="0"/>
          </a:p>
        </p:txBody>
      </p:sp>
      <p:sp>
        <p:nvSpPr>
          <p:cNvPr id="7" name="Shape 4"/>
          <p:cNvSpPr/>
          <p:nvPr/>
        </p:nvSpPr>
        <p:spPr>
          <a:xfrm>
            <a:off x="952500" y="8667750"/>
            <a:ext cx="16383000" cy="9525"/>
          </a:xfrm>
          <a:prstGeom prst="rect">
            <a:avLst/>
          </a:prstGeom>
          <a:solidFill>
            <a:srgbClr val="F1EDE4">
              <a:alpha val="22000"/>
            </a:srgbClr>
          </a:solidFill>
          <a:ln/>
        </p:spPr>
        <p:txBody>
          <a:bodyPr/>
          <a:lstStyle/>
          <a:p>
            <a:endParaRPr lang="en-US"/>
          </a:p>
        </p:txBody>
      </p:sp>
      <p:sp>
        <p:nvSpPr>
          <p:cNvPr id="8" name="Text 5"/>
          <p:cNvSpPr/>
          <p:nvPr/>
        </p:nvSpPr>
        <p:spPr>
          <a:xfrm>
            <a:off x="952500" y="9020175"/>
            <a:ext cx="7501399" cy="352425"/>
          </a:xfrm>
          <a:prstGeom prst="rect">
            <a:avLst/>
          </a:prstGeom>
          <a:noFill/>
          <a:ln/>
        </p:spPr>
        <p:txBody>
          <a:bodyPr wrap="square" lIns="25400" tIns="25400" rIns="25400" bIns="25400" rtlCol="0" anchor="t">
            <a:normAutofit lnSpcReduction="10000"/>
          </a:bodyPr>
          <a:lstStyle/>
          <a:p>
            <a:pPr marL="0" indent="0" algn="l">
              <a:buNone/>
            </a:pPr>
            <a:r>
              <a:rPr lang="en-US" sz="2100" dirty="0">
                <a:solidFill>
                  <a:srgbClr val="C3CDBF"/>
                </a:solidFill>
                <a:latin typeface="Karla" pitchFamily="34" charset="0"/>
                <a:ea typeface="Karla" pitchFamily="34" charset="-122"/>
                <a:cs typeface="Karla" pitchFamily="34" charset="-120"/>
              </a:rPr>
              <a:t>Alvarys Santana, MBA · President &amp; Principal Consultant</a:t>
            </a:r>
            <a:endParaRPr lang="en-US" sz="2100" dirty="0"/>
          </a:p>
        </p:txBody>
      </p:sp>
      <p:sp>
        <p:nvSpPr>
          <p:cNvPr id="9" name="Text 6"/>
          <p:cNvSpPr/>
          <p:nvPr/>
        </p:nvSpPr>
        <p:spPr>
          <a:xfrm>
            <a:off x="12558564" y="9105900"/>
            <a:ext cx="5254630" cy="266700"/>
          </a:xfrm>
          <a:prstGeom prst="rect">
            <a:avLst/>
          </a:prstGeom>
          <a:noFill/>
          <a:ln/>
        </p:spPr>
        <p:txBody>
          <a:bodyPr wrap="square" lIns="25400" tIns="25400" rIns="25400" bIns="25400" rtlCol="0" anchor="t">
            <a:normAutofit fontScale="85000" lnSpcReduction="10000"/>
          </a:bodyPr>
          <a:lstStyle/>
          <a:p>
            <a:pPr marL="0" indent="0" algn="l">
              <a:buNone/>
            </a:pPr>
            <a:r>
              <a:rPr lang="en-US" sz="1800" kern="0" spc="396" dirty="0">
                <a:solidFill>
                  <a:srgbClr val="C3CDBF"/>
                </a:solidFill>
                <a:latin typeface="Josefin Sans" pitchFamily="34" charset="0"/>
                <a:ea typeface="Josefin Sans" pitchFamily="34" charset="-122"/>
                <a:cs typeface="Josefin Sans" pitchFamily="34" charset="-120"/>
              </a:rPr>
              <a:t>WOSB · WBENC · DBE · NC SBE</a:t>
            </a:r>
            <a:endParaRPr lang="en-US" sz="180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8F3"/>
        </a:solidFill>
        <a:effectLst/>
      </p:bgPr>
    </p:bg>
    <p:spTree>
      <p:nvGrpSpPr>
        <p:cNvPr id="1" name=""/>
        <p:cNvGrpSpPr/>
        <p:nvPr/>
      </p:nvGrpSpPr>
      <p:grpSpPr>
        <a:xfrm>
          <a:off x="0" y="0"/>
          <a:ext cx="0" cy="0"/>
          <a:chOff x="0" y="0"/>
          <a:chExt cx="0" cy="0"/>
        </a:xfrm>
      </p:grpSpPr>
      <p:sp>
        <p:nvSpPr>
          <p:cNvPr id="2" name="Text 0"/>
          <p:cNvSpPr/>
          <p:nvPr/>
        </p:nvSpPr>
        <p:spPr>
          <a:xfrm>
            <a:off x="952500" y="952500"/>
            <a:ext cx="7178070"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663" dirty="0">
                <a:solidFill>
                  <a:srgbClr val="A98A4B"/>
                </a:solidFill>
                <a:latin typeface="Josefin Sans" pitchFamily="34" charset="0"/>
                <a:ea typeface="Josefin Sans" pitchFamily="34" charset="-122"/>
                <a:cs typeface="Josefin Sans" pitchFamily="34" charset="-120"/>
              </a:rPr>
              <a:t>ABOUT US</a:t>
            </a:r>
            <a:endParaRPr lang="en-US" sz="1950" dirty="0"/>
          </a:p>
        </p:txBody>
      </p:sp>
      <p:sp>
        <p:nvSpPr>
          <p:cNvPr id="3" name="Text 1"/>
          <p:cNvSpPr/>
          <p:nvPr/>
        </p:nvSpPr>
        <p:spPr>
          <a:xfrm>
            <a:off x="952500" y="1552575"/>
            <a:ext cx="6721284" cy="2415183"/>
          </a:xfrm>
          <a:prstGeom prst="rect">
            <a:avLst/>
          </a:prstGeom>
          <a:noFill/>
          <a:ln/>
        </p:spPr>
        <p:txBody>
          <a:bodyPr wrap="square" lIns="25400" tIns="25400" rIns="25400" bIns="25400" rtlCol="0" anchor="t">
            <a:normAutofit/>
          </a:bodyPr>
          <a:lstStyle/>
          <a:p>
            <a:pPr marL="0" indent="0" algn="l">
              <a:lnSpc>
                <a:spcPct val="104000"/>
              </a:lnSpc>
              <a:buNone/>
            </a:pPr>
            <a:r>
              <a:rPr lang="en-US" sz="6000" dirty="0">
                <a:solidFill>
                  <a:srgbClr val="16211B"/>
                </a:solidFill>
                <a:latin typeface="Josefin Sans" pitchFamily="34" charset="0"/>
                <a:ea typeface="Josefin Sans" pitchFamily="34" charset="-122"/>
                <a:cs typeface="Josefin Sans" pitchFamily="34" charset="-120"/>
              </a:rPr>
              <a:t>Strategy, research, results.</a:t>
            </a:r>
            <a:endParaRPr lang="en-US" sz="6000" dirty="0"/>
          </a:p>
        </p:txBody>
      </p:sp>
      <p:pic>
        <p:nvPicPr>
          <p:cNvPr id="4" name="Image 0" descr="preencoded.png"/>
          <p:cNvPicPr>
            <a:picLocks noChangeAspect="1"/>
          </p:cNvPicPr>
          <p:nvPr/>
        </p:nvPicPr>
        <p:blipFill>
          <a:blip r:embed="rId3"/>
          <a:stretch>
            <a:fillRect/>
          </a:stretch>
        </p:blipFill>
        <p:spPr>
          <a:xfrm>
            <a:off x="952500" y="8657927"/>
            <a:ext cx="4000500" cy="867073"/>
          </a:xfrm>
          <a:prstGeom prst="rect">
            <a:avLst/>
          </a:prstGeom>
        </p:spPr>
      </p:pic>
      <p:sp>
        <p:nvSpPr>
          <p:cNvPr id="5" name="Text 2"/>
          <p:cNvSpPr/>
          <p:nvPr/>
        </p:nvSpPr>
        <p:spPr>
          <a:xfrm>
            <a:off x="5067300" y="8715077"/>
            <a:ext cx="252561" cy="333375"/>
          </a:xfrm>
          <a:prstGeom prst="rect">
            <a:avLst/>
          </a:prstGeom>
          <a:noFill/>
          <a:ln/>
        </p:spPr>
        <p:txBody>
          <a:bodyPr wrap="square" lIns="25400" tIns="25400" rIns="25400" bIns="25400" rtlCol="0" anchor="t">
            <a:normAutofit fontScale="92500" lnSpcReduction="20000"/>
          </a:bodyPr>
          <a:lstStyle/>
          <a:p>
            <a:pPr marL="0" indent="0" algn="l">
              <a:buNone/>
            </a:pPr>
            <a:r>
              <a:rPr lang="en-US" sz="2250" kern="0" spc="90" dirty="0">
                <a:solidFill>
                  <a:srgbClr val="A98A4B"/>
                </a:solidFill>
                <a:latin typeface="Josefin Sans" pitchFamily="34" charset="0"/>
                <a:ea typeface="Josefin Sans" pitchFamily="34" charset="-122"/>
                <a:cs typeface="Josefin Sans" pitchFamily="34" charset="-120"/>
              </a:rPr>
              <a:t>™</a:t>
            </a:r>
            <a:endParaRPr lang="en-US" sz="2250" dirty="0"/>
          </a:p>
        </p:txBody>
      </p:sp>
      <p:sp>
        <p:nvSpPr>
          <p:cNvPr id="6" name="Text 3"/>
          <p:cNvSpPr/>
          <p:nvPr/>
        </p:nvSpPr>
        <p:spPr>
          <a:xfrm>
            <a:off x="8525768" y="2967038"/>
            <a:ext cx="9074024" cy="1282303"/>
          </a:xfrm>
          <a:prstGeom prst="rect">
            <a:avLst/>
          </a:prstGeom>
          <a:noFill/>
          <a:ln/>
        </p:spPr>
        <p:txBody>
          <a:bodyPr wrap="square" lIns="25400" tIns="25400" rIns="25400" bIns="25400" rtlCol="0" anchor="t">
            <a:normAutofit lnSpcReduction="10000"/>
          </a:bodyPr>
          <a:lstStyle/>
          <a:p>
            <a:pPr marL="0" indent="0" algn="l">
              <a:lnSpc>
                <a:spcPct val="125615"/>
              </a:lnSpc>
              <a:buNone/>
            </a:pPr>
            <a:r>
              <a:rPr lang="en-US" sz="3450" i="1" dirty="0">
                <a:solidFill>
                  <a:srgbClr val="33453B"/>
                </a:solidFill>
                <a:latin typeface="Georgia" pitchFamily="34" charset="0"/>
                <a:ea typeface="Georgia" pitchFamily="34" charset="-122"/>
                <a:cs typeface="Georgia" pitchFamily="34" charset="-120"/>
              </a:rPr>
              <a:t>We're in the middle of creating our story, and you're already part of it.</a:t>
            </a:r>
            <a:endParaRPr lang="en-US" sz="3450" dirty="0"/>
          </a:p>
        </p:txBody>
      </p:sp>
      <p:sp>
        <p:nvSpPr>
          <p:cNvPr id="7" name="Text 4"/>
          <p:cNvSpPr/>
          <p:nvPr/>
        </p:nvSpPr>
        <p:spPr>
          <a:xfrm>
            <a:off x="8525768" y="4630341"/>
            <a:ext cx="9074024" cy="1927622"/>
          </a:xfrm>
          <a:prstGeom prst="rect">
            <a:avLst/>
          </a:prstGeom>
          <a:noFill/>
          <a:ln/>
        </p:spPr>
        <p:txBody>
          <a:bodyPr wrap="square" lIns="25400" tIns="25400" rIns="25400" bIns="25400" rtlCol="0" anchor="t">
            <a:normAutofit lnSpcReduction="10000"/>
          </a:bodyPr>
          <a:lstStyle/>
          <a:p>
            <a:pPr marL="0" indent="0" algn="l">
              <a:lnSpc>
                <a:spcPct val="134054"/>
              </a:lnSpc>
              <a:buNone/>
            </a:pPr>
            <a:r>
              <a:rPr lang="en-US" sz="2400" dirty="0">
                <a:solidFill>
                  <a:srgbClr val="405046"/>
                </a:solidFill>
                <a:latin typeface="Karla" pitchFamily="34" charset="0"/>
                <a:ea typeface="Karla" pitchFamily="34" charset="-122"/>
                <a:cs typeface="Karla" pitchFamily="34" charset="-120"/>
              </a:rPr>
              <a:t>What we do goes beyond marketing and communications. We help people and organizations find their voice, shape their message, and make real impact across industries. Together, we can build something new and meaningful, one story at a time.</a:t>
            </a:r>
            <a:endParaRPr lang="en-US" sz="2400" dirty="0"/>
          </a:p>
        </p:txBody>
      </p:sp>
      <p:sp>
        <p:nvSpPr>
          <p:cNvPr id="8" name="Shape 5"/>
          <p:cNvSpPr/>
          <p:nvPr/>
        </p:nvSpPr>
        <p:spPr>
          <a:xfrm>
            <a:off x="8525768" y="6938963"/>
            <a:ext cx="8809732" cy="9525"/>
          </a:xfrm>
          <a:prstGeom prst="rect">
            <a:avLst/>
          </a:prstGeom>
          <a:solidFill>
            <a:srgbClr val="D9D3C6"/>
          </a:solidFill>
          <a:ln/>
        </p:spPr>
        <p:txBody>
          <a:bodyPr/>
          <a:lstStyle/>
          <a:p>
            <a:endParaRPr lang="en-US"/>
          </a:p>
        </p:txBody>
      </p:sp>
      <p:sp>
        <p:nvSpPr>
          <p:cNvPr id="9" name="Text 6"/>
          <p:cNvSpPr/>
          <p:nvPr/>
        </p:nvSpPr>
        <p:spPr>
          <a:xfrm>
            <a:off x="8525768" y="7253288"/>
            <a:ext cx="9074024"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390" dirty="0">
                <a:solidFill>
                  <a:srgbClr val="7C8B80"/>
                </a:solidFill>
                <a:latin typeface="Josefin Sans" pitchFamily="34" charset="0"/>
                <a:ea typeface="Josefin Sans" pitchFamily="34" charset="-122"/>
                <a:cs typeface="Josefin Sans" pitchFamily="34" charset="-120"/>
              </a:rPr>
              <a:t>CHARLOTTE, NC · FOUNDED 2021</a:t>
            </a:r>
            <a:endParaRPr lang="en-US" sz="19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8F3"/>
        </a:solidFill>
        <a:effectLst/>
      </p:bgPr>
    </p:bg>
    <p:spTree>
      <p:nvGrpSpPr>
        <p:cNvPr id="1" name=""/>
        <p:cNvGrpSpPr/>
        <p:nvPr/>
      </p:nvGrpSpPr>
      <p:grpSpPr>
        <a:xfrm>
          <a:off x="0" y="0"/>
          <a:ext cx="0" cy="0"/>
          <a:chOff x="0" y="0"/>
          <a:chExt cx="0" cy="0"/>
        </a:xfrm>
      </p:grpSpPr>
      <p:sp>
        <p:nvSpPr>
          <p:cNvPr id="2" name="Text 0"/>
          <p:cNvSpPr/>
          <p:nvPr/>
        </p:nvSpPr>
        <p:spPr>
          <a:xfrm>
            <a:off x="952500" y="952500"/>
            <a:ext cx="18021300"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663" dirty="0">
                <a:solidFill>
                  <a:srgbClr val="A98A4B"/>
                </a:solidFill>
                <a:latin typeface="Josefin Sans" pitchFamily="34" charset="0"/>
                <a:ea typeface="Josefin Sans" pitchFamily="34" charset="-122"/>
                <a:cs typeface="Josefin Sans" pitchFamily="34" charset="-120"/>
              </a:rPr>
              <a:t>THE PRINCIPAL</a:t>
            </a:r>
            <a:endParaRPr lang="en-US" sz="1950" dirty="0"/>
          </a:p>
        </p:txBody>
      </p:sp>
      <p:sp>
        <p:nvSpPr>
          <p:cNvPr id="3" name="Text 1"/>
          <p:cNvSpPr/>
          <p:nvPr/>
        </p:nvSpPr>
        <p:spPr>
          <a:xfrm>
            <a:off x="952500" y="1495425"/>
            <a:ext cx="18021300" cy="805309"/>
          </a:xfrm>
          <a:prstGeom prst="rect">
            <a:avLst/>
          </a:prstGeom>
          <a:noFill/>
          <a:ln/>
        </p:spPr>
        <p:txBody>
          <a:bodyPr wrap="square" lIns="25400" tIns="25400" rIns="25400" bIns="25400" rtlCol="0" anchor="t">
            <a:normAutofit fontScale="92500" lnSpcReduction="20000"/>
          </a:bodyPr>
          <a:lstStyle/>
          <a:p>
            <a:pPr marL="0" indent="0" algn="l">
              <a:lnSpc>
                <a:spcPct val="106000"/>
              </a:lnSpc>
              <a:buNone/>
            </a:pPr>
            <a:r>
              <a:rPr lang="en-US" sz="5700" dirty="0">
                <a:solidFill>
                  <a:srgbClr val="16211B"/>
                </a:solidFill>
                <a:latin typeface="Josefin Sans" pitchFamily="34" charset="0"/>
                <a:ea typeface="Josefin Sans" pitchFamily="34" charset="-122"/>
                <a:cs typeface="Josefin Sans" pitchFamily="34" charset="-120"/>
              </a:rPr>
              <a:t>Alvarys Santana, MBA</a:t>
            </a:r>
            <a:endParaRPr lang="en-US" sz="5700" dirty="0"/>
          </a:p>
        </p:txBody>
      </p:sp>
      <p:sp>
        <p:nvSpPr>
          <p:cNvPr id="4" name="Text 2"/>
          <p:cNvSpPr/>
          <p:nvPr/>
        </p:nvSpPr>
        <p:spPr>
          <a:xfrm>
            <a:off x="952500" y="2453134"/>
            <a:ext cx="12753975" cy="1866900"/>
          </a:xfrm>
          <a:prstGeom prst="rect">
            <a:avLst/>
          </a:prstGeom>
          <a:noFill/>
          <a:ln/>
        </p:spPr>
        <p:txBody>
          <a:bodyPr wrap="square" lIns="25400" tIns="25400" rIns="25400" bIns="25400" rtlCol="0" anchor="t">
            <a:normAutofit lnSpcReduction="10000"/>
          </a:bodyPr>
          <a:lstStyle/>
          <a:p>
            <a:pPr marL="0" indent="0" algn="l">
              <a:lnSpc>
                <a:spcPct val="129730"/>
              </a:lnSpc>
              <a:buNone/>
            </a:pPr>
            <a:r>
              <a:rPr lang="en-US" sz="2400" dirty="0">
                <a:solidFill>
                  <a:srgbClr val="405046"/>
                </a:solidFill>
                <a:latin typeface="Karla" pitchFamily="34" charset="0"/>
                <a:ea typeface="Karla" pitchFamily="34" charset="-122"/>
                <a:cs typeface="Karla" pitchFamily="34" charset="-120"/>
              </a:rPr>
              <a:t>Award-winning grant and procurement writing specialist. Bilingual communicator with cultural fluency in Latinx communities and equity-centered storytelling. Founder of AS STRATEGY, serving clients including UNESCO, government agencies, and community-based nonprofits.</a:t>
            </a:r>
            <a:endParaRPr lang="en-US" sz="2400" dirty="0"/>
          </a:p>
        </p:txBody>
      </p:sp>
      <p:sp>
        <p:nvSpPr>
          <p:cNvPr id="5" name="Shape 3"/>
          <p:cNvSpPr/>
          <p:nvPr/>
        </p:nvSpPr>
        <p:spPr>
          <a:xfrm>
            <a:off x="952500" y="4853434"/>
            <a:ext cx="16383000" cy="3307407"/>
          </a:xfrm>
          <a:prstGeom prst="rect">
            <a:avLst/>
          </a:prstGeom>
          <a:solidFill>
            <a:srgbClr val="D9D3C6"/>
          </a:solidFill>
          <a:ln/>
        </p:spPr>
        <p:txBody>
          <a:bodyPr/>
          <a:lstStyle/>
          <a:p>
            <a:endParaRPr lang="en-US"/>
          </a:p>
        </p:txBody>
      </p:sp>
      <p:sp>
        <p:nvSpPr>
          <p:cNvPr id="6" name="Shape 4"/>
          <p:cNvSpPr/>
          <p:nvPr/>
        </p:nvSpPr>
        <p:spPr>
          <a:xfrm>
            <a:off x="952500" y="8151316"/>
            <a:ext cx="16383000" cy="9525"/>
          </a:xfrm>
          <a:prstGeom prst="rect">
            <a:avLst/>
          </a:prstGeom>
          <a:solidFill>
            <a:srgbClr val="D9D3C6"/>
          </a:solidFill>
          <a:ln/>
        </p:spPr>
        <p:txBody>
          <a:bodyPr/>
          <a:lstStyle/>
          <a:p>
            <a:endParaRPr lang="en-US"/>
          </a:p>
        </p:txBody>
      </p:sp>
      <p:sp>
        <p:nvSpPr>
          <p:cNvPr id="7" name="Shape 5"/>
          <p:cNvSpPr/>
          <p:nvPr/>
        </p:nvSpPr>
        <p:spPr>
          <a:xfrm>
            <a:off x="952500" y="4853434"/>
            <a:ext cx="16383000" cy="9525"/>
          </a:xfrm>
          <a:prstGeom prst="rect">
            <a:avLst/>
          </a:prstGeom>
          <a:solidFill>
            <a:srgbClr val="D9D3C6"/>
          </a:solidFill>
          <a:ln/>
        </p:spPr>
        <p:txBody>
          <a:bodyPr/>
          <a:lstStyle/>
          <a:p>
            <a:endParaRPr lang="en-US"/>
          </a:p>
        </p:txBody>
      </p:sp>
      <p:sp>
        <p:nvSpPr>
          <p:cNvPr id="8" name="Shape 6"/>
          <p:cNvSpPr/>
          <p:nvPr/>
        </p:nvSpPr>
        <p:spPr>
          <a:xfrm>
            <a:off x="952500" y="4862959"/>
            <a:ext cx="4088606" cy="3288357"/>
          </a:xfrm>
          <a:prstGeom prst="rect">
            <a:avLst/>
          </a:prstGeom>
          <a:solidFill>
            <a:srgbClr val="FAF8F3"/>
          </a:solidFill>
          <a:ln/>
        </p:spPr>
        <p:txBody>
          <a:bodyPr/>
          <a:lstStyle/>
          <a:p>
            <a:endParaRPr lang="en-US"/>
          </a:p>
        </p:txBody>
      </p:sp>
      <p:sp>
        <p:nvSpPr>
          <p:cNvPr id="9" name="Text 7"/>
          <p:cNvSpPr/>
          <p:nvPr/>
        </p:nvSpPr>
        <p:spPr>
          <a:xfrm>
            <a:off x="952500" y="5282059"/>
            <a:ext cx="4078367"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429" dirty="0">
                <a:solidFill>
                  <a:srgbClr val="7C8B80"/>
                </a:solidFill>
                <a:latin typeface="Josefin Sans" pitchFamily="34" charset="0"/>
                <a:ea typeface="Josefin Sans" pitchFamily="34" charset="-122"/>
                <a:cs typeface="Josefin Sans" pitchFamily="34" charset="-120"/>
              </a:rPr>
              <a:t>EDUCATION</a:t>
            </a:r>
            <a:endParaRPr lang="en-US" sz="1950" dirty="0"/>
          </a:p>
        </p:txBody>
      </p:sp>
      <p:sp>
        <p:nvSpPr>
          <p:cNvPr id="10" name="Text 8"/>
          <p:cNvSpPr/>
          <p:nvPr/>
        </p:nvSpPr>
        <p:spPr>
          <a:xfrm>
            <a:off x="952500" y="5729734"/>
            <a:ext cx="3818834" cy="1640086"/>
          </a:xfrm>
          <a:prstGeom prst="rect">
            <a:avLst/>
          </a:prstGeom>
          <a:noFill/>
          <a:ln/>
        </p:spPr>
        <p:txBody>
          <a:bodyPr wrap="square" lIns="25400" tIns="25400" rIns="25400" bIns="25400" rtlCol="0" anchor="t">
            <a:normAutofit/>
          </a:bodyPr>
          <a:lstStyle/>
          <a:p>
            <a:pPr marL="0" indent="0" algn="l">
              <a:lnSpc>
                <a:spcPct val="123676"/>
              </a:lnSpc>
              <a:buNone/>
            </a:pPr>
            <a:r>
              <a:rPr lang="en-US" sz="2175" dirty="0">
                <a:solidFill>
                  <a:srgbClr val="16211B"/>
                </a:solidFill>
                <a:latin typeface="Karla" pitchFamily="34" charset="0"/>
                <a:ea typeface="Karla" pitchFamily="34" charset="-122"/>
                <a:cs typeface="Karla" pitchFamily="34" charset="-120"/>
              </a:rPr>
              <a:t>MBA, Fayetteville State University BA Political Science, Hunter College</a:t>
            </a:r>
            <a:endParaRPr lang="en-US" sz="2175" dirty="0"/>
          </a:p>
        </p:txBody>
      </p:sp>
      <p:sp>
        <p:nvSpPr>
          <p:cNvPr id="11" name="Shape 9"/>
          <p:cNvSpPr/>
          <p:nvPr/>
        </p:nvSpPr>
        <p:spPr>
          <a:xfrm>
            <a:off x="5050631" y="4862959"/>
            <a:ext cx="4088606" cy="3288357"/>
          </a:xfrm>
          <a:prstGeom prst="rect">
            <a:avLst/>
          </a:prstGeom>
          <a:solidFill>
            <a:srgbClr val="FAF8F3"/>
          </a:solidFill>
          <a:ln/>
        </p:spPr>
        <p:txBody>
          <a:bodyPr/>
          <a:lstStyle/>
          <a:p>
            <a:endParaRPr lang="en-US"/>
          </a:p>
        </p:txBody>
      </p:sp>
      <p:sp>
        <p:nvSpPr>
          <p:cNvPr id="12" name="Text 10"/>
          <p:cNvSpPr/>
          <p:nvPr/>
        </p:nvSpPr>
        <p:spPr>
          <a:xfrm>
            <a:off x="5431631" y="5282059"/>
            <a:ext cx="3659267"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429" dirty="0">
                <a:solidFill>
                  <a:srgbClr val="7C8B80"/>
                </a:solidFill>
                <a:latin typeface="Josefin Sans" pitchFamily="34" charset="0"/>
                <a:ea typeface="Josefin Sans" pitchFamily="34" charset="-122"/>
                <a:cs typeface="Josefin Sans" pitchFamily="34" charset="-120"/>
              </a:rPr>
              <a:t>CERTIFICATIONS</a:t>
            </a:r>
            <a:endParaRPr lang="en-US" sz="1950" dirty="0"/>
          </a:p>
        </p:txBody>
      </p:sp>
      <p:sp>
        <p:nvSpPr>
          <p:cNvPr id="13" name="Text 11"/>
          <p:cNvSpPr/>
          <p:nvPr/>
        </p:nvSpPr>
        <p:spPr>
          <a:xfrm>
            <a:off x="5431631" y="5729734"/>
            <a:ext cx="3426404" cy="1640086"/>
          </a:xfrm>
          <a:prstGeom prst="rect">
            <a:avLst/>
          </a:prstGeom>
          <a:noFill/>
          <a:ln/>
        </p:spPr>
        <p:txBody>
          <a:bodyPr wrap="square" lIns="25400" tIns="25400" rIns="25400" bIns="25400" rtlCol="0" anchor="t">
            <a:normAutofit lnSpcReduction="10000"/>
          </a:bodyPr>
          <a:lstStyle/>
          <a:p>
            <a:pPr marL="0" indent="0" algn="l">
              <a:lnSpc>
                <a:spcPct val="123676"/>
              </a:lnSpc>
              <a:buNone/>
            </a:pPr>
            <a:r>
              <a:rPr lang="en-US" sz="2175" dirty="0">
                <a:solidFill>
                  <a:srgbClr val="16211B"/>
                </a:solidFill>
                <a:latin typeface="Karla" pitchFamily="34" charset="0"/>
                <a:ea typeface="Karla" pitchFamily="34" charset="-122"/>
                <a:cs typeface="Karla" pitchFamily="34" charset="-120"/>
              </a:rPr>
              <a:t>Scrum Master Certified Strategic Leadership, Dartmouth DEI Foundations, Parsons</a:t>
            </a:r>
            <a:endParaRPr lang="en-US" sz="2175" dirty="0"/>
          </a:p>
        </p:txBody>
      </p:sp>
      <p:sp>
        <p:nvSpPr>
          <p:cNvPr id="14" name="Shape 12"/>
          <p:cNvSpPr/>
          <p:nvPr/>
        </p:nvSpPr>
        <p:spPr>
          <a:xfrm>
            <a:off x="9148763" y="4862959"/>
            <a:ext cx="4088606" cy="3288357"/>
          </a:xfrm>
          <a:prstGeom prst="rect">
            <a:avLst/>
          </a:prstGeom>
          <a:solidFill>
            <a:srgbClr val="FAF8F3"/>
          </a:solidFill>
          <a:ln/>
        </p:spPr>
        <p:txBody>
          <a:bodyPr/>
          <a:lstStyle/>
          <a:p>
            <a:endParaRPr lang="en-US"/>
          </a:p>
        </p:txBody>
      </p:sp>
      <p:sp>
        <p:nvSpPr>
          <p:cNvPr id="15" name="Text 13"/>
          <p:cNvSpPr/>
          <p:nvPr/>
        </p:nvSpPr>
        <p:spPr>
          <a:xfrm>
            <a:off x="9529763" y="5282059"/>
            <a:ext cx="3659267"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429" dirty="0">
                <a:solidFill>
                  <a:srgbClr val="7C8B80"/>
                </a:solidFill>
                <a:latin typeface="Josefin Sans" pitchFamily="34" charset="0"/>
                <a:ea typeface="Josefin Sans" pitchFamily="34" charset="-122"/>
                <a:cs typeface="Josefin Sans" pitchFamily="34" charset="-120"/>
              </a:rPr>
              <a:t>SECTORS</a:t>
            </a:r>
            <a:endParaRPr lang="en-US" sz="1950" dirty="0"/>
          </a:p>
        </p:txBody>
      </p:sp>
      <p:sp>
        <p:nvSpPr>
          <p:cNvPr id="16" name="Text 14"/>
          <p:cNvSpPr/>
          <p:nvPr/>
        </p:nvSpPr>
        <p:spPr>
          <a:xfrm>
            <a:off x="9529763" y="5729734"/>
            <a:ext cx="3426404" cy="2040582"/>
          </a:xfrm>
          <a:prstGeom prst="rect">
            <a:avLst/>
          </a:prstGeom>
          <a:noFill/>
          <a:ln/>
        </p:spPr>
        <p:txBody>
          <a:bodyPr wrap="square" lIns="25400" tIns="25400" rIns="25400" bIns="25400" rtlCol="0" anchor="t">
            <a:normAutofit lnSpcReduction="10000"/>
          </a:bodyPr>
          <a:lstStyle/>
          <a:p>
            <a:pPr marL="0" indent="0" algn="l">
              <a:lnSpc>
                <a:spcPct val="123676"/>
              </a:lnSpc>
              <a:buNone/>
            </a:pPr>
            <a:r>
              <a:rPr lang="en-US" sz="2175" dirty="0">
                <a:solidFill>
                  <a:srgbClr val="16211B"/>
                </a:solidFill>
                <a:latin typeface="Karla" pitchFamily="34" charset="0"/>
                <a:ea typeface="Karla" pitchFamily="34" charset="-122"/>
                <a:cs typeface="Karla" pitchFamily="34" charset="-120"/>
              </a:rPr>
              <a:t>Arts, culture &amp; heritage Housing &amp; homelessness Mental health &amp; substance use Maternal health equity</a:t>
            </a:r>
            <a:endParaRPr lang="en-US" sz="2175" dirty="0"/>
          </a:p>
        </p:txBody>
      </p:sp>
      <p:sp>
        <p:nvSpPr>
          <p:cNvPr id="17" name="Shape 15"/>
          <p:cNvSpPr/>
          <p:nvPr/>
        </p:nvSpPr>
        <p:spPr>
          <a:xfrm>
            <a:off x="13246894" y="4862959"/>
            <a:ext cx="4088606" cy="3288357"/>
          </a:xfrm>
          <a:prstGeom prst="rect">
            <a:avLst/>
          </a:prstGeom>
          <a:solidFill>
            <a:srgbClr val="FAF8F3"/>
          </a:solidFill>
          <a:ln/>
        </p:spPr>
        <p:txBody>
          <a:bodyPr/>
          <a:lstStyle/>
          <a:p>
            <a:endParaRPr lang="en-US"/>
          </a:p>
        </p:txBody>
      </p:sp>
      <p:sp>
        <p:nvSpPr>
          <p:cNvPr id="18" name="Text 16"/>
          <p:cNvSpPr/>
          <p:nvPr/>
        </p:nvSpPr>
        <p:spPr>
          <a:xfrm>
            <a:off x="13627894" y="5282059"/>
            <a:ext cx="4078367"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429" dirty="0">
                <a:solidFill>
                  <a:srgbClr val="7C8B80"/>
                </a:solidFill>
                <a:latin typeface="Josefin Sans" pitchFamily="34" charset="0"/>
                <a:ea typeface="Josefin Sans" pitchFamily="34" charset="-122"/>
                <a:cs typeface="Josefin Sans" pitchFamily="34" charset="-120"/>
              </a:rPr>
              <a:t>LANGUAGES</a:t>
            </a:r>
            <a:endParaRPr lang="en-US" sz="1950" dirty="0"/>
          </a:p>
        </p:txBody>
      </p:sp>
      <p:sp>
        <p:nvSpPr>
          <p:cNvPr id="19" name="Text 17"/>
          <p:cNvSpPr/>
          <p:nvPr/>
        </p:nvSpPr>
        <p:spPr>
          <a:xfrm>
            <a:off x="13627894" y="5729734"/>
            <a:ext cx="3818834" cy="839093"/>
          </a:xfrm>
          <a:prstGeom prst="rect">
            <a:avLst/>
          </a:prstGeom>
          <a:noFill/>
          <a:ln/>
        </p:spPr>
        <p:txBody>
          <a:bodyPr wrap="square" lIns="25400" tIns="25400" rIns="25400" bIns="25400" rtlCol="0" anchor="t">
            <a:normAutofit/>
          </a:bodyPr>
          <a:lstStyle/>
          <a:p>
            <a:pPr marL="0" indent="0" algn="l">
              <a:lnSpc>
                <a:spcPct val="123676"/>
              </a:lnSpc>
              <a:buNone/>
            </a:pPr>
            <a:r>
              <a:rPr lang="en-US" sz="2175" dirty="0">
                <a:solidFill>
                  <a:srgbClr val="16211B"/>
                </a:solidFill>
                <a:latin typeface="Karla" pitchFamily="34" charset="0"/>
                <a:ea typeface="Karla" pitchFamily="34" charset="-122"/>
                <a:cs typeface="Karla" pitchFamily="34" charset="-120"/>
              </a:rPr>
              <a:t>English Spanish</a:t>
            </a:r>
            <a:endParaRPr lang="en-US" sz="2175" dirty="0"/>
          </a:p>
        </p:txBody>
      </p:sp>
      <p:sp>
        <p:nvSpPr>
          <p:cNvPr id="20" name="Text 18"/>
          <p:cNvSpPr/>
          <p:nvPr/>
        </p:nvSpPr>
        <p:spPr>
          <a:xfrm>
            <a:off x="952500" y="9267825"/>
            <a:ext cx="4812283" cy="295275"/>
          </a:xfrm>
          <a:prstGeom prst="rect">
            <a:avLst/>
          </a:prstGeom>
          <a:noFill/>
          <a:ln/>
        </p:spPr>
        <p:txBody>
          <a:bodyPr wrap="square" lIns="25400" tIns="25400" rIns="25400" bIns="25400" rtlCol="0" anchor="t">
            <a:normAutofit fontScale="92500" lnSpcReduction="20000"/>
          </a:bodyPr>
          <a:lstStyle/>
          <a:p>
            <a:pPr marL="0" indent="0" algn="l">
              <a:buNone/>
            </a:pPr>
            <a:r>
              <a:rPr lang="en-US" sz="2025" kern="0" spc="284" dirty="0">
                <a:solidFill>
                  <a:srgbClr val="33453B"/>
                </a:solidFill>
                <a:latin typeface="Josefin Sans" pitchFamily="34" charset="0"/>
                <a:ea typeface="Josefin Sans" pitchFamily="34" charset="-122"/>
                <a:cs typeface="Josefin Sans" pitchFamily="34" charset="-120"/>
              </a:rPr>
              <a:t>$17M+ SECURED SINCE 2021</a:t>
            </a:r>
            <a:endParaRPr lang="en-US" sz="2025" dirty="0"/>
          </a:p>
        </p:txBody>
      </p:sp>
      <p:sp>
        <p:nvSpPr>
          <p:cNvPr id="21" name="Text 19"/>
          <p:cNvSpPr/>
          <p:nvPr/>
        </p:nvSpPr>
        <p:spPr>
          <a:xfrm>
            <a:off x="5994053" y="9267825"/>
            <a:ext cx="5349091" cy="295275"/>
          </a:xfrm>
          <a:prstGeom prst="rect">
            <a:avLst/>
          </a:prstGeom>
          <a:noFill/>
          <a:ln/>
        </p:spPr>
        <p:txBody>
          <a:bodyPr wrap="square" lIns="25400" tIns="25400" rIns="25400" bIns="25400" rtlCol="0" anchor="t">
            <a:normAutofit fontScale="92500" lnSpcReduction="20000"/>
          </a:bodyPr>
          <a:lstStyle/>
          <a:p>
            <a:pPr marL="0" indent="0" algn="l">
              <a:buNone/>
            </a:pPr>
            <a:r>
              <a:rPr lang="en-US" sz="2025" kern="0" spc="284" dirty="0">
                <a:solidFill>
                  <a:srgbClr val="33453B"/>
                </a:solidFill>
                <a:latin typeface="Josefin Sans" pitchFamily="34" charset="0"/>
                <a:ea typeface="Josefin Sans" pitchFamily="34" charset="-122"/>
                <a:cs typeface="Josefin Sans" pitchFamily="34" charset="-120"/>
              </a:rPr>
              <a:t>389 APPLICATIONS SUBMITTED</a:t>
            </a:r>
            <a:endParaRPr lang="en-US" sz="2025" dirty="0"/>
          </a:p>
        </p:txBody>
      </p:sp>
      <p:sp>
        <p:nvSpPr>
          <p:cNvPr id="22" name="Text 20"/>
          <p:cNvSpPr/>
          <p:nvPr/>
        </p:nvSpPr>
        <p:spPr>
          <a:xfrm>
            <a:off x="11523613" y="9267825"/>
            <a:ext cx="5327154" cy="295275"/>
          </a:xfrm>
          <a:prstGeom prst="rect">
            <a:avLst/>
          </a:prstGeom>
          <a:noFill/>
          <a:ln/>
        </p:spPr>
        <p:txBody>
          <a:bodyPr wrap="square" lIns="25400" tIns="25400" rIns="25400" bIns="25400" rtlCol="0" anchor="t">
            <a:normAutofit fontScale="92500" lnSpcReduction="20000"/>
          </a:bodyPr>
          <a:lstStyle/>
          <a:p>
            <a:pPr marL="0" indent="0" algn="l">
              <a:buNone/>
            </a:pPr>
            <a:r>
              <a:rPr lang="en-US" sz="2025" kern="0" spc="284" dirty="0">
                <a:solidFill>
                  <a:srgbClr val="33453B"/>
                </a:solidFill>
                <a:latin typeface="Josefin Sans" pitchFamily="34" charset="0"/>
                <a:ea typeface="Josefin Sans" pitchFamily="34" charset="-122"/>
                <a:cs typeface="Josefin Sans" pitchFamily="34" charset="-120"/>
              </a:rPr>
              <a:t>28 LONG-TERM PARTNERSHIPS</a:t>
            </a:r>
            <a:endParaRPr lang="en-US" sz="2025"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AF8F3"/>
        </a:solidFill>
        <a:effectLst/>
      </p:bgPr>
    </p:bg>
    <p:spTree>
      <p:nvGrpSpPr>
        <p:cNvPr id="1" name=""/>
        <p:cNvGrpSpPr/>
        <p:nvPr/>
      </p:nvGrpSpPr>
      <p:grpSpPr>
        <a:xfrm>
          <a:off x="0" y="0"/>
          <a:ext cx="0" cy="0"/>
          <a:chOff x="0" y="0"/>
          <a:chExt cx="0" cy="0"/>
        </a:xfrm>
      </p:grpSpPr>
      <p:sp>
        <p:nvSpPr>
          <p:cNvPr id="2" name="Text 0"/>
          <p:cNvSpPr/>
          <p:nvPr/>
        </p:nvSpPr>
        <p:spPr>
          <a:xfrm>
            <a:off x="952500" y="952500"/>
            <a:ext cx="6656159"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663" dirty="0">
                <a:solidFill>
                  <a:srgbClr val="A98A4B"/>
                </a:solidFill>
                <a:latin typeface="Josefin Sans" pitchFamily="34" charset="0"/>
                <a:ea typeface="Josefin Sans" pitchFamily="34" charset="-122"/>
                <a:cs typeface="Josefin Sans" pitchFamily="34" charset="-120"/>
              </a:rPr>
              <a:t>CONTENTS</a:t>
            </a:r>
            <a:endParaRPr lang="en-US" sz="1950" dirty="0"/>
          </a:p>
        </p:txBody>
      </p:sp>
      <p:sp>
        <p:nvSpPr>
          <p:cNvPr id="3" name="Text 1"/>
          <p:cNvSpPr/>
          <p:nvPr/>
        </p:nvSpPr>
        <p:spPr>
          <a:xfrm>
            <a:off x="952500" y="1457325"/>
            <a:ext cx="6656159" cy="805309"/>
          </a:xfrm>
          <a:prstGeom prst="rect">
            <a:avLst/>
          </a:prstGeom>
          <a:noFill/>
          <a:ln/>
        </p:spPr>
        <p:txBody>
          <a:bodyPr wrap="square" lIns="25400" tIns="25400" rIns="25400" bIns="25400" rtlCol="0" anchor="t">
            <a:normAutofit fontScale="92500" lnSpcReduction="20000"/>
          </a:bodyPr>
          <a:lstStyle/>
          <a:p>
            <a:pPr marL="0" indent="0" algn="l">
              <a:lnSpc>
                <a:spcPct val="106000"/>
              </a:lnSpc>
              <a:buNone/>
            </a:pPr>
            <a:r>
              <a:rPr lang="en-US" sz="5700" dirty="0">
                <a:solidFill>
                  <a:srgbClr val="16211B"/>
                </a:solidFill>
                <a:latin typeface="Josefin Sans" pitchFamily="34" charset="0"/>
                <a:ea typeface="Josefin Sans" pitchFamily="34" charset="-122"/>
                <a:cs typeface="Josefin Sans" pitchFamily="34" charset="-120"/>
              </a:rPr>
              <a:t>Three parts</a:t>
            </a:r>
            <a:endParaRPr lang="en-US" sz="5700" dirty="0"/>
          </a:p>
        </p:txBody>
      </p:sp>
      <p:sp>
        <p:nvSpPr>
          <p:cNvPr id="4" name="Text 2"/>
          <p:cNvSpPr/>
          <p:nvPr/>
        </p:nvSpPr>
        <p:spPr>
          <a:xfrm>
            <a:off x="952500" y="2529334"/>
            <a:ext cx="6232586" cy="1752600"/>
          </a:xfrm>
          <a:prstGeom prst="rect">
            <a:avLst/>
          </a:prstGeom>
          <a:noFill/>
          <a:ln/>
        </p:spPr>
        <p:txBody>
          <a:bodyPr wrap="square" lIns="25400" tIns="25400" rIns="25400" bIns="25400" rtlCol="0" anchor="t">
            <a:normAutofit/>
          </a:bodyPr>
          <a:lstStyle/>
          <a:p>
            <a:pPr marL="0" indent="0" algn="l">
              <a:lnSpc>
                <a:spcPct val="125000"/>
              </a:lnSpc>
              <a:buNone/>
            </a:pPr>
            <a:r>
              <a:rPr lang="en-US" sz="2250" dirty="0">
                <a:solidFill>
                  <a:srgbClr val="405046"/>
                </a:solidFill>
                <a:latin typeface="Karla" pitchFamily="34" charset="0"/>
                <a:ea typeface="Karla" pitchFamily="34" charset="-122"/>
                <a:cs typeface="Karla" pitchFamily="34" charset="-120"/>
              </a:rPr>
              <a:t>A brand nobody recognises cannot create awareness, and awareness that ignores the real barrier does not change behavior. The order matters.</a:t>
            </a:r>
            <a:endParaRPr lang="en-US" sz="2250" dirty="0"/>
          </a:p>
        </p:txBody>
      </p:sp>
      <p:sp>
        <p:nvSpPr>
          <p:cNvPr id="5" name="Shape 3"/>
          <p:cNvSpPr/>
          <p:nvPr/>
        </p:nvSpPr>
        <p:spPr>
          <a:xfrm>
            <a:off x="952500" y="8734425"/>
            <a:ext cx="6051054" cy="9525"/>
          </a:xfrm>
          <a:prstGeom prst="rect">
            <a:avLst/>
          </a:prstGeom>
          <a:solidFill>
            <a:srgbClr val="D9D3C6"/>
          </a:solidFill>
          <a:ln/>
        </p:spPr>
        <p:txBody>
          <a:bodyPr/>
          <a:lstStyle/>
          <a:p>
            <a:endParaRPr lang="en-US"/>
          </a:p>
        </p:txBody>
      </p:sp>
      <p:sp>
        <p:nvSpPr>
          <p:cNvPr id="6" name="Text 4"/>
          <p:cNvSpPr/>
          <p:nvPr/>
        </p:nvSpPr>
        <p:spPr>
          <a:xfrm>
            <a:off x="952500" y="9010650"/>
            <a:ext cx="6232586" cy="552450"/>
          </a:xfrm>
          <a:prstGeom prst="rect">
            <a:avLst/>
          </a:prstGeom>
          <a:noFill/>
          <a:ln/>
        </p:spPr>
        <p:txBody>
          <a:bodyPr wrap="square" lIns="25400" tIns="25400" rIns="25400" bIns="25400" rtlCol="0" anchor="t">
            <a:normAutofit fontScale="92500" lnSpcReduction="10000"/>
          </a:bodyPr>
          <a:lstStyle/>
          <a:p>
            <a:pPr marL="0" indent="0" algn="l">
              <a:buNone/>
            </a:pPr>
            <a:r>
              <a:rPr lang="en-US" sz="1950" kern="0" spc="390" dirty="0">
                <a:solidFill>
                  <a:srgbClr val="7C8B80"/>
                </a:solidFill>
                <a:latin typeface="Josefin Sans" pitchFamily="34" charset="0"/>
                <a:ea typeface="Josefin Sans" pitchFamily="34" charset="-122"/>
                <a:cs typeface="Josefin Sans" pitchFamily="34" charset="-120"/>
              </a:rPr>
              <a:t>MARKETING &amp; COMMUNICATIONS ONLY</a:t>
            </a:r>
            <a:endParaRPr lang="en-US" sz="1950" dirty="0"/>
          </a:p>
        </p:txBody>
      </p:sp>
      <p:sp>
        <p:nvSpPr>
          <p:cNvPr id="7" name="Shape 5"/>
          <p:cNvSpPr/>
          <p:nvPr/>
        </p:nvSpPr>
        <p:spPr>
          <a:xfrm>
            <a:off x="7956054" y="4405313"/>
            <a:ext cx="9379446" cy="9525"/>
          </a:xfrm>
          <a:prstGeom prst="rect">
            <a:avLst/>
          </a:prstGeom>
          <a:solidFill>
            <a:srgbClr val="D9D3C6"/>
          </a:solidFill>
          <a:ln/>
        </p:spPr>
        <p:txBody>
          <a:bodyPr/>
          <a:lstStyle/>
          <a:p>
            <a:endParaRPr lang="en-US"/>
          </a:p>
        </p:txBody>
      </p:sp>
      <p:sp>
        <p:nvSpPr>
          <p:cNvPr id="8" name="Text 6"/>
          <p:cNvSpPr/>
          <p:nvPr/>
        </p:nvSpPr>
        <p:spPr>
          <a:xfrm>
            <a:off x="7956054" y="3281363"/>
            <a:ext cx="647700" cy="333375"/>
          </a:xfrm>
          <a:prstGeom prst="rect">
            <a:avLst/>
          </a:prstGeom>
          <a:noFill/>
          <a:ln/>
        </p:spPr>
        <p:txBody>
          <a:bodyPr wrap="square" lIns="25400" tIns="25400" rIns="25400" bIns="25400" rtlCol="0" anchor="t">
            <a:normAutofit fontScale="92500" lnSpcReduction="20000"/>
          </a:bodyPr>
          <a:lstStyle/>
          <a:p>
            <a:pPr marL="0" indent="0" algn="l">
              <a:buNone/>
            </a:pPr>
            <a:r>
              <a:rPr lang="en-US" sz="2250" kern="0" spc="450" dirty="0">
                <a:solidFill>
                  <a:srgbClr val="A98A4B"/>
                </a:solidFill>
                <a:latin typeface="Josefin Sans" pitchFamily="34" charset="0"/>
                <a:ea typeface="Josefin Sans" pitchFamily="34" charset="-122"/>
                <a:cs typeface="Josefin Sans" pitchFamily="34" charset="-120"/>
              </a:rPr>
              <a:t>01</a:t>
            </a:r>
            <a:endParaRPr lang="en-US" sz="2250" dirty="0"/>
          </a:p>
        </p:txBody>
      </p:sp>
      <p:sp>
        <p:nvSpPr>
          <p:cNvPr id="9" name="Text 7"/>
          <p:cNvSpPr/>
          <p:nvPr/>
        </p:nvSpPr>
        <p:spPr>
          <a:xfrm>
            <a:off x="8946654" y="3128963"/>
            <a:ext cx="9227731" cy="533400"/>
          </a:xfrm>
          <a:prstGeom prst="rect">
            <a:avLst/>
          </a:prstGeom>
          <a:noFill/>
          <a:ln/>
        </p:spPr>
        <p:txBody>
          <a:bodyPr wrap="square" lIns="25400" tIns="25400" rIns="25400" bIns="25400" rtlCol="0" anchor="t">
            <a:normAutofit fontScale="92500" lnSpcReduction="20000"/>
          </a:bodyPr>
          <a:lstStyle/>
          <a:p>
            <a:pPr marL="0" indent="0" algn="l">
              <a:buNone/>
            </a:pPr>
            <a:r>
              <a:rPr lang="en-US" sz="3900" dirty="0">
                <a:solidFill>
                  <a:srgbClr val="16211B"/>
                </a:solidFill>
                <a:latin typeface="Josefin Sans" pitchFamily="34" charset="0"/>
                <a:ea typeface="Josefin Sans" pitchFamily="34" charset="-122"/>
                <a:cs typeface="Josefin Sans" pitchFamily="34" charset="-120"/>
              </a:rPr>
              <a:t>Giving it a face</a:t>
            </a:r>
            <a:endParaRPr lang="en-US" sz="3900" dirty="0"/>
          </a:p>
        </p:txBody>
      </p:sp>
      <p:sp>
        <p:nvSpPr>
          <p:cNvPr id="10" name="Text 8"/>
          <p:cNvSpPr/>
          <p:nvPr/>
        </p:nvSpPr>
        <p:spPr>
          <a:xfrm>
            <a:off x="8946654" y="3738563"/>
            <a:ext cx="9227731" cy="342900"/>
          </a:xfrm>
          <a:prstGeom prst="rect">
            <a:avLst/>
          </a:prstGeom>
          <a:noFill/>
          <a:ln/>
        </p:spPr>
        <p:txBody>
          <a:bodyPr wrap="square" lIns="25400" tIns="25400" rIns="25400" bIns="25400" rtlCol="0" anchor="t">
            <a:normAutofit lnSpcReduction="10000"/>
          </a:bodyPr>
          <a:lstStyle/>
          <a:p>
            <a:pPr marL="0" indent="0" algn="l">
              <a:buNone/>
            </a:pPr>
            <a:r>
              <a:rPr lang="en-US" sz="2025" dirty="0">
                <a:solidFill>
                  <a:srgbClr val="7C8B80"/>
                </a:solidFill>
                <a:latin typeface="Karla" pitchFamily="34" charset="0"/>
                <a:ea typeface="Karla" pitchFamily="34" charset="-122"/>
                <a:cs typeface="Karla" pitchFamily="34" charset="-120"/>
              </a:rPr>
              <a:t>Marks, palettes, brand boards, and the guidelines that hold</a:t>
            </a:r>
            <a:endParaRPr lang="en-US" sz="2025" dirty="0"/>
          </a:p>
        </p:txBody>
      </p:sp>
      <p:sp>
        <p:nvSpPr>
          <p:cNvPr id="11" name="Shape 9"/>
          <p:cNvSpPr/>
          <p:nvPr/>
        </p:nvSpPr>
        <p:spPr>
          <a:xfrm>
            <a:off x="7956054" y="6053138"/>
            <a:ext cx="9379446" cy="9525"/>
          </a:xfrm>
          <a:prstGeom prst="rect">
            <a:avLst/>
          </a:prstGeom>
          <a:solidFill>
            <a:srgbClr val="D9D3C6"/>
          </a:solidFill>
          <a:ln/>
        </p:spPr>
        <p:txBody>
          <a:bodyPr/>
          <a:lstStyle/>
          <a:p>
            <a:endParaRPr lang="en-US"/>
          </a:p>
        </p:txBody>
      </p:sp>
      <p:sp>
        <p:nvSpPr>
          <p:cNvPr id="12" name="Text 10"/>
          <p:cNvSpPr/>
          <p:nvPr/>
        </p:nvSpPr>
        <p:spPr>
          <a:xfrm>
            <a:off x="7956054" y="4929188"/>
            <a:ext cx="647700" cy="333375"/>
          </a:xfrm>
          <a:prstGeom prst="rect">
            <a:avLst/>
          </a:prstGeom>
          <a:noFill/>
          <a:ln/>
        </p:spPr>
        <p:txBody>
          <a:bodyPr wrap="square" lIns="25400" tIns="25400" rIns="25400" bIns="25400" rtlCol="0" anchor="t">
            <a:normAutofit fontScale="92500" lnSpcReduction="20000"/>
          </a:bodyPr>
          <a:lstStyle/>
          <a:p>
            <a:pPr marL="0" indent="0" algn="l">
              <a:buNone/>
            </a:pPr>
            <a:r>
              <a:rPr lang="en-US" sz="2250" kern="0" spc="450" dirty="0">
                <a:solidFill>
                  <a:srgbClr val="A98A4B"/>
                </a:solidFill>
                <a:latin typeface="Josefin Sans" pitchFamily="34" charset="0"/>
                <a:ea typeface="Josefin Sans" pitchFamily="34" charset="-122"/>
                <a:cs typeface="Josefin Sans" pitchFamily="34" charset="-120"/>
              </a:rPr>
              <a:t>02</a:t>
            </a:r>
            <a:endParaRPr lang="en-US" sz="2250" dirty="0"/>
          </a:p>
        </p:txBody>
      </p:sp>
      <p:sp>
        <p:nvSpPr>
          <p:cNvPr id="13" name="Text 11"/>
          <p:cNvSpPr/>
          <p:nvPr/>
        </p:nvSpPr>
        <p:spPr>
          <a:xfrm>
            <a:off x="8946654" y="4776788"/>
            <a:ext cx="9227731" cy="533400"/>
          </a:xfrm>
          <a:prstGeom prst="rect">
            <a:avLst/>
          </a:prstGeom>
          <a:noFill/>
          <a:ln/>
        </p:spPr>
        <p:txBody>
          <a:bodyPr wrap="square" lIns="25400" tIns="25400" rIns="25400" bIns="25400" rtlCol="0" anchor="t">
            <a:normAutofit fontScale="92500" lnSpcReduction="20000"/>
          </a:bodyPr>
          <a:lstStyle/>
          <a:p>
            <a:pPr marL="0" indent="0" algn="l">
              <a:buNone/>
            </a:pPr>
            <a:r>
              <a:rPr lang="en-US" sz="3900" dirty="0">
                <a:solidFill>
                  <a:srgbClr val="16211B"/>
                </a:solidFill>
                <a:latin typeface="Josefin Sans" pitchFamily="34" charset="0"/>
                <a:ea typeface="Josefin Sans" pitchFamily="34" charset="-122"/>
                <a:cs typeface="Josefin Sans" pitchFamily="34" charset="-120"/>
              </a:rPr>
              <a:t>Knowing why people don’t act</a:t>
            </a:r>
            <a:endParaRPr lang="en-US" sz="3900" dirty="0"/>
          </a:p>
        </p:txBody>
      </p:sp>
      <p:sp>
        <p:nvSpPr>
          <p:cNvPr id="14" name="Text 12"/>
          <p:cNvSpPr/>
          <p:nvPr/>
        </p:nvSpPr>
        <p:spPr>
          <a:xfrm>
            <a:off x="8946654" y="5386388"/>
            <a:ext cx="9227731" cy="342900"/>
          </a:xfrm>
          <a:prstGeom prst="rect">
            <a:avLst/>
          </a:prstGeom>
          <a:noFill/>
          <a:ln/>
        </p:spPr>
        <p:txBody>
          <a:bodyPr wrap="square" lIns="25400" tIns="25400" rIns="25400" bIns="25400" rtlCol="0" anchor="t">
            <a:normAutofit lnSpcReduction="10000"/>
          </a:bodyPr>
          <a:lstStyle/>
          <a:p>
            <a:pPr marL="0" indent="0" algn="l">
              <a:buNone/>
            </a:pPr>
            <a:r>
              <a:rPr lang="en-US" sz="2025" dirty="0">
                <a:solidFill>
                  <a:srgbClr val="7C8B80"/>
                </a:solidFill>
                <a:latin typeface="Karla" pitchFamily="34" charset="0"/>
                <a:ea typeface="Karla" pitchFamily="34" charset="-122"/>
                <a:cs typeface="Karla" pitchFamily="34" charset="-120"/>
              </a:rPr>
              <a:t>COM-B, EAST, and audience architecture applied to real barriers</a:t>
            </a:r>
            <a:endParaRPr lang="en-US" sz="2025" dirty="0"/>
          </a:p>
        </p:txBody>
      </p:sp>
      <p:sp>
        <p:nvSpPr>
          <p:cNvPr id="15" name="Shape 13"/>
          <p:cNvSpPr/>
          <p:nvPr/>
        </p:nvSpPr>
        <p:spPr>
          <a:xfrm>
            <a:off x="7956054" y="7700963"/>
            <a:ext cx="9379446" cy="9525"/>
          </a:xfrm>
          <a:prstGeom prst="rect">
            <a:avLst/>
          </a:prstGeom>
          <a:solidFill>
            <a:srgbClr val="D9D3C6"/>
          </a:solidFill>
          <a:ln/>
        </p:spPr>
        <p:txBody>
          <a:bodyPr/>
          <a:lstStyle/>
          <a:p>
            <a:endParaRPr lang="en-US"/>
          </a:p>
        </p:txBody>
      </p:sp>
      <p:sp>
        <p:nvSpPr>
          <p:cNvPr id="16" name="Text 14"/>
          <p:cNvSpPr/>
          <p:nvPr/>
        </p:nvSpPr>
        <p:spPr>
          <a:xfrm>
            <a:off x="7956054" y="6577013"/>
            <a:ext cx="647700" cy="333375"/>
          </a:xfrm>
          <a:prstGeom prst="rect">
            <a:avLst/>
          </a:prstGeom>
          <a:noFill/>
          <a:ln/>
        </p:spPr>
        <p:txBody>
          <a:bodyPr wrap="square" lIns="25400" tIns="25400" rIns="25400" bIns="25400" rtlCol="0" anchor="t">
            <a:normAutofit fontScale="92500" lnSpcReduction="20000"/>
          </a:bodyPr>
          <a:lstStyle/>
          <a:p>
            <a:pPr marL="0" indent="0" algn="l">
              <a:buNone/>
            </a:pPr>
            <a:r>
              <a:rPr lang="en-US" sz="2250" kern="0" spc="450" dirty="0">
                <a:solidFill>
                  <a:srgbClr val="A98A4B"/>
                </a:solidFill>
                <a:latin typeface="Josefin Sans" pitchFamily="34" charset="0"/>
                <a:ea typeface="Josefin Sans" pitchFamily="34" charset="-122"/>
                <a:cs typeface="Josefin Sans" pitchFamily="34" charset="-120"/>
              </a:rPr>
              <a:t>03</a:t>
            </a:r>
            <a:endParaRPr lang="en-US" sz="2250" dirty="0"/>
          </a:p>
        </p:txBody>
      </p:sp>
      <p:sp>
        <p:nvSpPr>
          <p:cNvPr id="17" name="Text 15"/>
          <p:cNvSpPr/>
          <p:nvPr/>
        </p:nvSpPr>
        <p:spPr>
          <a:xfrm>
            <a:off x="8946654" y="6424613"/>
            <a:ext cx="9227731" cy="533400"/>
          </a:xfrm>
          <a:prstGeom prst="rect">
            <a:avLst/>
          </a:prstGeom>
          <a:noFill/>
          <a:ln/>
        </p:spPr>
        <p:txBody>
          <a:bodyPr wrap="square" lIns="25400" tIns="25400" rIns="25400" bIns="25400" rtlCol="0" anchor="t">
            <a:normAutofit fontScale="92500" lnSpcReduction="20000"/>
          </a:bodyPr>
          <a:lstStyle/>
          <a:p>
            <a:pPr marL="0" indent="0" algn="l">
              <a:buNone/>
            </a:pPr>
            <a:r>
              <a:rPr lang="en-US" sz="3900" dirty="0">
                <a:solidFill>
                  <a:srgbClr val="16211B"/>
                </a:solidFill>
                <a:latin typeface="Josefin Sans" pitchFamily="34" charset="0"/>
                <a:ea typeface="Josefin Sans" pitchFamily="34" charset="-122"/>
                <a:cs typeface="Josefin Sans" pitchFamily="34" charset="-120"/>
              </a:rPr>
              <a:t>The work in the world</a:t>
            </a:r>
            <a:endParaRPr lang="en-US" sz="3900" dirty="0"/>
          </a:p>
        </p:txBody>
      </p:sp>
      <p:sp>
        <p:nvSpPr>
          <p:cNvPr id="18" name="Text 16"/>
          <p:cNvSpPr/>
          <p:nvPr/>
        </p:nvSpPr>
        <p:spPr>
          <a:xfrm>
            <a:off x="8946654" y="7034213"/>
            <a:ext cx="9227731" cy="342900"/>
          </a:xfrm>
          <a:prstGeom prst="rect">
            <a:avLst/>
          </a:prstGeom>
          <a:noFill/>
          <a:ln/>
        </p:spPr>
        <p:txBody>
          <a:bodyPr wrap="square" lIns="25400" tIns="25400" rIns="25400" bIns="25400" rtlCol="0" anchor="t">
            <a:normAutofit lnSpcReduction="10000"/>
          </a:bodyPr>
          <a:lstStyle/>
          <a:p>
            <a:pPr marL="0" indent="0" algn="l">
              <a:buNone/>
            </a:pPr>
            <a:r>
              <a:rPr lang="en-US" sz="2025" dirty="0">
                <a:solidFill>
                  <a:srgbClr val="7C8B80"/>
                </a:solidFill>
                <a:latin typeface="Karla" pitchFamily="34" charset="0"/>
                <a:ea typeface="Karla" pitchFamily="34" charset="-122"/>
                <a:cs typeface="Karla" pitchFamily="34" charset="-120"/>
              </a:rPr>
              <a:t>Campaign creative, event collateral, and political field material</a:t>
            </a:r>
            <a:endParaRPr lang="en-US" sz="2025"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6211B"/>
        </a:solidFill>
        <a:effectLst/>
      </p:bgPr>
    </p:bg>
    <p:spTree>
      <p:nvGrpSpPr>
        <p:cNvPr id="1" name=""/>
        <p:cNvGrpSpPr/>
        <p:nvPr/>
      </p:nvGrpSpPr>
      <p:grpSpPr>
        <a:xfrm>
          <a:off x="0" y="0"/>
          <a:ext cx="0" cy="0"/>
          <a:chOff x="0" y="0"/>
          <a:chExt cx="0" cy="0"/>
        </a:xfrm>
      </p:grpSpPr>
      <p:sp>
        <p:nvSpPr>
          <p:cNvPr id="2" name="Shape 0"/>
          <p:cNvSpPr/>
          <p:nvPr/>
        </p:nvSpPr>
        <p:spPr>
          <a:xfrm>
            <a:off x="0" y="0"/>
            <a:ext cx="7951291" cy="10287000"/>
          </a:xfrm>
          <a:prstGeom prst="rect">
            <a:avLst/>
          </a:prstGeom>
          <a:solidFill>
            <a:srgbClr val="33453B"/>
          </a:solidFill>
          <a:ln/>
        </p:spPr>
        <p:txBody>
          <a:bodyPr/>
          <a:lstStyle/>
          <a:p>
            <a:endParaRPr lang="en-US"/>
          </a:p>
        </p:txBody>
      </p:sp>
      <p:sp>
        <p:nvSpPr>
          <p:cNvPr id="3" name="Text 1"/>
          <p:cNvSpPr/>
          <p:nvPr/>
        </p:nvSpPr>
        <p:spPr>
          <a:xfrm>
            <a:off x="666750" y="857250"/>
            <a:ext cx="7279571"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702" dirty="0">
                <a:solidFill>
                  <a:srgbClr val="A98A4B"/>
                </a:solidFill>
                <a:latin typeface="Josefin Sans" pitchFamily="34" charset="0"/>
                <a:ea typeface="Josefin Sans" pitchFamily="34" charset="-122"/>
                <a:cs typeface="Josefin Sans" pitchFamily="34" charset="-120"/>
              </a:rPr>
              <a:t>PART ONE</a:t>
            </a:r>
            <a:endParaRPr lang="en-US" sz="1950" dirty="0"/>
          </a:p>
        </p:txBody>
      </p:sp>
      <p:sp>
        <p:nvSpPr>
          <p:cNvPr id="4" name="Text 2"/>
          <p:cNvSpPr/>
          <p:nvPr/>
        </p:nvSpPr>
        <p:spPr>
          <a:xfrm>
            <a:off x="666750" y="3033713"/>
            <a:ext cx="7279571" cy="2247900"/>
          </a:xfrm>
          <a:prstGeom prst="rect">
            <a:avLst/>
          </a:prstGeom>
          <a:noFill/>
          <a:ln/>
        </p:spPr>
        <p:txBody>
          <a:bodyPr wrap="square" lIns="25400" tIns="25400" rIns="25400" bIns="25400" rtlCol="0" anchor="t">
            <a:normAutofit fontScale="92500" lnSpcReduction="20000"/>
          </a:bodyPr>
          <a:lstStyle/>
          <a:p>
            <a:pPr marL="0" indent="0" algn="l">
              <a:lnSpc>
                <a:spcPct val="79725"/>
              </a:lnSpc>
              <a:buNone/>
            </a:pPr>
            <a:r>
              <a:rPr lang="en-US" sz="21750" dirty="0">
                <a:solidFill>
                  <a:srgbClr val="F1EDE4">
                    <a:alpha val="13000"/>
                  </a:srgbClr>
                </a:solidFill>
                <a:latin typeface="Josefin Sans" pitchFamily="34" charset="0"/>
                <a:ea typeface="Josefin Sans" pitchFamily="34" charset="-122"/>
                <a:cs typeface="Josefin Sans" pitchFamily="34" charset="-120"/>
              </a:rPr>
              <a:t>01</a:t>
            </a:r>
            <a:endParaRPr lang="en-US" sz="21750" dirty="0"/>
          </a:p>
        </p:txBody>
      </p:sp>
      <p:sp>
        <p:nvSpPr>
          <p:cNvPr id="5" name="Shape 3"/>
          <p:cNvSpPr/>
          <p:nvPr/>
        </p:nvSpPr>
        <p:spPr>
          <a:xfrm>
            <a:off x="666750" y="7162800"/>
            <a:ext cx="6617791" cy="9525"/>
          </a:xfrm>
          <a:prstGeom prst="rect">
            <a:avLst/>
          </a:prstGeom>
          <a:solidFill>
            <a:srgbClr val="F1EDE4">
              <a:alpha val="22000"/>
            </a:srgbClr>
          </a:solidFill>
          <a:ln/>
        </p:spPr>
        <p:txBody>
          <a:bodyPr/>
          <a:lstStyle/>
          <a:p>
            <a:endParaRPr lang="en-US"/>
          </a:p>
        </p:txBody>
      </p:sp>
      <p:sp>
        <p:nvSpPr>
          <p:cNvPr id="6" name="Text 4"/>
          <p:cNvSpPr/>
          <p:nvPr/>
        </p:nvSpPr>
        <p:spPr>
          <a:xfrm>
            <a:off x="666750" y="7458075"/>
            <a:ext cx="7279571"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312" dirty="0">
                <a:solidFill>
                  <a:srgbClr val="C3CDBF"/>
                </a:solidFill>
                <a:latin typeface="Josefin Sans" pitchFamily="34" charset="0"/>
                <a:ea typeface="Josefin Sans" pitchFamily="34" charset="-122"/>
                <a:cs typeface="Josefin Sans" pitchFamily="34" charset="-120"/>
              </a:rPr>
              <a:t>WYCCTH</a:t>
            </a:r>
            <a:endParaRPr lang="en-US" sz="1950" dirty="0"/>
          </a:p>
        </p:txBody>
      </p:sp>
      <p:sp>
        <p:nvSpPr>
          <p:cNvPr id="7" name="Text 5"/>
          <p:cNvSpPr/>
          <p:nvPr/>
        </p:nvSpPr>
        <p:spPr>
          <a:xfrm>
            <a:off x="666750" y="7886700"/>
            <a:ext cx="7279571"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312" dirty="0">
                <a:solidFill>
                  <a:srgbClr val="C3CDBF"/>
                </a:solidFill>
                <a:latin typeface="Josefin Sans" pitchFamily="34" charset="0"/>
                <a:ea typeface="Josefin Sans" pitchFamily="34" charset="-122"/>
                <a:cs typeface="Josefin Sans" pitchFamily="34" charset="-120"/>
              </a:rPr>
              <a:t>NC LATINO MUSEUM</a:t>
            </a:r>
            <a:endParaRPr lang="en-US" sz="1950" dirty="0"/>
          </a:p>
        </p:txBody>
      </p:sp>
      <p:sp>
        <p:nvSpPr>
          <p:cNvPr id="8" name="Text 6"/>
          <p:cNvSpPr/>
          <p:nvPr/>
        </p:nvSpPr>
        <p:spPr>
          <a:xfrm>
            <a:off x="666750" y="8315325"/>
            <a:ext cx="7279571"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312" dirty="0">
                <a:solidFill>
                  <a:srgbClr val="C3CDBF"/>
                </a:solidFill>
                <a:latin typeface="Josefin Sans" pitchFamily="34" charset="0"/>
                <a:ea typeface="Josefin Sans" pitchFamily="34" charset="-122"/>
                <a:cs typeface="Josefin Sans" pitchFamily="34" charset="-120"/>
              </a:rPr>
              <a:t>MARCRAW ALLIANCE</a:t>
            </a:r>
            <a:endParaRPr lang="en-US" sz="1950" dirty="0"/>
          </a:p>
        </p:txBody>
      </p:sp>
      <p:sp>
        <p:nvSpPr>
          <p:cNvPr id="9" name="Text 7"/>
          <p:cNvSpPr/>
          <p:nvPr/>
        </p:nvSpPr>
        <p:spPr>
          <a:xfrm>
            <a:off x="666750" y="8743950"/>
            <a:ext cx="7279571"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312" dirty="0">
                <a:solidFill>
                  <a:srgbClr val="C3CDBF"/>
                </a:solidFill>
                <a:latin typeface="Josefin Sans" pitchFamily="34" charset="0"/>
                <a:ea typeface="Josefin Sans" pitchFamily="34" charset="-122"/>
                <a:cs typeface="Josefin Sans" pitchFamily="34" charset="-120"/>
              </a:rPr>
              <a:t>PESTZZS</a:t>
            </a:r>
            <a:endParaRPr lang="en-US" sz="1950" dirty="0"/>
          </a:p>
        </p:txBody>
      </p:sp>
      <p:sp>
        <p:nvSpPr>
          <p:cNvPr id="10" name="Text 8"/>
          <p:cNvSpPr/>
          <p:nvPr/>
        </p:nvSpPr>
        <p:spPr>
          <a:xfrm>
            <a:off x="666750" y="9172575"/>
            <a:ext cx="7279571"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312" dirty="0">
                <a:solidFill>
                  <a:srgbClr val="C3CDBF"/>
                </a:solidFill>
                <a:latin typeface="Josefin Sans" pitchFamily="34" charset="0"/>
                <a:ea typeface="Josefin Sans" pitchFamily="34" charset="-122"/>
                <a:cs typeface="Josefin Sans" pitchFamily="34" charset="-120"/>
              </a:rPr>
              <a:t>TRECIG</a:t>
            </a:r>
            <a:endParaRPr lang="en-US" sz="1950" dirty="0"/>
          </a:p>
        </p:txBody>
      </p:sp>
      <p:sp>
        <p:nvSpPr>
          <p:cNvPr id="11" name="Text 9"/>
          <p:cNvSpPr/>
          <p:nvPr/>
        </p:nvSpPr>
        <p:spPr>
          <a:xfrm>
            <a:off x="8713291" y="3031034"/>
            <a:ext cx="8978982" cy="2058888"/>
          </a:xfrm>
          <a:prstGeom prst="rect">
            <a:avLst/>
          </a:prstGeom>
          <a:noFill/>
          <a:ln/>
        </p:spPr>
        <p:txBody>
          <a:bodyPr wrap="square" lIns="25400" tIns="25400" rIns="25400" bIns="25400" rtlCol="0" anchor="t">
            <a:normAutofit/>
          </a:bodyPr>
          <a:lstStyle/>
          <a:p>
            <a:pPr marL="0" indent="0" algn="l">
              <a:lnSpc>
                <a:spcPct val="102000"/>
              </a:lnSpc>
              <a:buNone/>
            </a:pPr>
            <a:r>
              <a:rPr lang="en-US" sz="7800" dirty="0">
                <a:solidFill>
                  <a:srgbClr val="F1EDE4"/>
                </a:solidFill>
                <a:latin typeface="Josefin Sans" pitchFamily="34" charset="0"/>
                <a:ea typeface="Josefin Sans" pitchFamily="34" charset="-122"/>
                <a:cs typeface="Josefin Sans" pitchFamily="34" charset="-120"/>
              </a:rPr>
              <a:t>Giving it a face</a:t>
            </a:r>
            <a:endParaRPr lang="en-US" sz="7800" dirty="0"/>
          </a:p>
        </p:txBody>
      </p:sp>
      <p:sp>
        <p:nvSpPr>
          <p:cNvPr id="12" name="Text 10"/>
          <p:cNvSpPr/>
          <p:nvPr/>
        </p:nvSpPr>
        <p:spPr>
          <a:xfrm>
            <a:off x="8713291" y="5470922"/>
            <a:ext cx="8978982" cy="1823145"/>
          </a:xfrm>
          <a:prstGeom prst="rect">
            <a:avLst/>
          </a:prstGeom>
          <a:noFill/>
          <a:ln/>
        </p:spPr>
        <p:txBody>
          <a:bodyPr wrap="square" lIns="25400" tIns="25400" rIns="25400" bIns="25400" rtlCol="0" anchor="t">
            <a:normAutofit fontScale="92500" lnSpcReduction="20000"/>
          </a:bodyPr>
          <a:lstStyle/>
          <a:p>
            <a:pPr marL="0" indent="0" algn="l">
              <a:lnSpc>
                <a:spcPct val="142000"/>
              </a:lnSpc>
              <a:buNone/>
            </a:pPr>
            <a:r>
              <a:rPr lang="en-US" sz="3300" i="1" dirty="0">
                <a:solidFill>
                  <a:srgbClr val="A98A4B"/>
                </a:solidFill>
                <a:latin typeface="Newsreader" pitchFamily="34" charset="0"/>
                <a:ea typeface="Newsreader" pitchFamily="34" charset="-122"/>
                <a:cs typeface="Newsreader" pitchFamily="34" charset="-120"/>
              </a:rPr>
              <a:t>An organisation that cannot be recognised cannot be referred to, funded, or trusted. The first job is always a face.</a:t>
            </a:r>
            <a:endParaRPr lang="en-US" sz="330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8F3"/>
        </a:solidFill>
        <a:effectLst/>
      </p:bgPr>
    </p:bg>
    <p:spTree>
      <p:nvGrpSpPr>
        <p:cNvPr id="1" name=""/>
        <p:cNvGrpSpPr/>
        <p:nvPr/>
      </p:nvGrpSpPr>
      <p:grpSpPr>
        <a:xfrm>
          <a:off x="0" y="0"/>
          <a:ext cx="0" cy="0"/>
          <a:chOff x="0" y="0"/>
          <a:chExt cx="0" cy="0"/>
        </a:xfrm>
      </p:grpSpPr>
      <p:sp>
        <p:nvSpPr>
          <p:cNvPr id="2" name="Text 0"/>
          <p:cNvSpPr/>
          <p:nvPr/>
        </p:nvSpPr>
        <p:spPr>
          <a:xfrm>
            <a:off x="952500" y="952500"/>
            <a:ext cx="18021300"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663" dirty="0">
                <a:solidFill>
                  <a:srgbClr val="A98A4B"/>
                </a:solidFill>
                <a:latin typeface="Josefin Sans" pitchFamily="34" charset="0"/>
                <a:ea typeface="Josefin Sans" pitchFamily="34" charset="-122"/>
                <a:cs typeface="Josefin Sans" pitchFamily="34" charset="-120"/>
              </a:rPr>
              <a:t>APPROACH</a:t>
            </a:r>
            <a:endParaRPr lang="en-US" sz="1950" dirty="0"/>
          </a:p>
        </p:txBody>
      </p:sp>
      <p:sp>
        <p:nvSpPr>
          <p:cNvPr id="3" name="Text 1"/>
          <p:cNvSpPr/>
          <p:nvPr/>
        </p:nvSpPr>
        <p:spPr>
          <a:xfrm>
            <a:off x="952500" y="1495425"/>
            <a:ext cx="18021300" cy="805309"/>
          </a:xfrm>
          <a:prstGeom prst="rect">
            <a:avLst/>
          </a:prstGeom>
          <a:noFill/>
          <a:ln/>
        </p:spPr>
        <p:txBody>
          <a:bodyPr wrap="square" lIns="25400" tIns="25400" rIns="25400" bIns="25400" rtlCol="0" anchor="t">
            <a:normAutofit fontScale="92500" lnSpcReduction="20000"/>
          </a:bodyPr>
          <a:lstStyle/>
          <a:p>
            <a:pPr marL="0" indent="0" algn="l">
              <a:lnSpc>
                <a:spcPct val="106000"/>
              </a:lnSpc>
              <a:buNone/>
            </a:pPr>
            <a:r>
              <a:rPr lang="en-US" sz="5700" dirty="0">
                <a:solidFill>
                  <a:srgbClr val="16211B"/>
                </a:solidFill>
                <a:latin typeface="Josefin Sans" pitchFamily="34" charset="0"/>
                <a:ea typeface="Josefin Sans" pitchFamily="34" charset="-122"/>
                <a:cs typeface="Josefin Sans" pitchFamily="34" charset="-120"/>
              </a:rPr>
              <a:t>Every identity answers three questions</a:t>
            </a:r>
            <a:endParaRPr lang="en-US" sz="5700" dirty="0"/>
          </a:p>
        </p:txBody>
      </p:sp>
      <p:sp>
        <p:nvSpPr>
          <p:cNvPr id="4" name="Shape 2"/>
          <p:cNvSpPr/>
          <p:nvPr/>
        </p:nvSpPr>
        <p:spPr>
          <a:xfrm>
            <a:off x="952500" y="2929384"/>
            <a:ext cx="16383000" cy="6595616"/>
          </a:xfrm>
          <a:prstGeom prst="rect">
            <a:avLst/>
          </a:prstGeom>
          <a:solidFill>
            <a:srgbClr val="D9D3C6"/>
          </a:solidFill>
          <a:ln/>
        </p:spPr>
        <p:txBody>
          <a:bodyPr/>
          <a:lstStyle/>
          <a:p>
            <a:endParaRPr lang="en-US"/>
          </a:p>
        </p:txBody>
      </p:sp>
      <p:sp>
        <p:nvSpPr>
          <p:cNvPr id="5" name="Shape 3"/>
          <p:cNvSpPr/>
          <p:nvPr/>
        </p:nvSpPr>
        <p:spPr>
          <a:xfrm>
            <a:off x="952500" y="2929384"/>
            <a:ext cx="5454551" cy="6595616"/>
          </a:xfrm>
          <a:prstGeom prst="rect">
            <a:avLst/>
          </a:prstGeom>
          <a:solidFill>
            <a:srgbClr val="FAF8F3"/>
          </a:solidFill>
          <a:ln/>
        </p:spPr>
        <p:txBody>
          <a:bodyPr/>
          <a:lstStyle/>
          <a:p>
            <a:endParaRPr lang="en-US"/>
          </a:p>
        </p:txBody>
      </p:sp>
      <p:sp>
        <p:nvSpPr>
          <p:cNvPr id="6" name="Text 4"/>
          <p:cNvSpPr/>
          <p:nvPr/>
        </p:nvSpPr>
        <p:spPr>
          <a:xfrm>
            <a:off x="952500" y="4765030"/>
            <a:ext cx="5413266"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468" dirty="0">
                <a:solidFill>
                  <a:srgbClr val="7C8B80"/>
                </a:solidFill>
                <a:latin typeface="Josefin Sans" pitchFamily="34" charset="0"/>
                <a:ea typeface="Josefin Sans" pitchFamily="34" charset="-122"/>
                <a:cs typeface="Josefin Sans" pitchFamily="34" charset="-120"/>
              </a:rPr>
              <a:t>THE MARK</a:t>
            </a:r>
            <a:endParaRPr lang="en-US" sz="1950" dirty="0"/>
          </a:p>
        </p:txBody>
      </p:sp>
      <p:sp>
        <p:nvSpPr>
          <p:cNvPr id="7" name="Text 5"/>
          <p:cNvSpPr/>
          <p:nvPr/>
        </p:nvSpPr>
        <p:spPr>
          <a:xfrm>
            <a:off x="952500" y="5269855"/>
            <a:ext cx="5413266" cy="571500"/>
          </a:xfrm>
          <a:prstGeom prst="rect">
            <a:avLst/>
          </a:prstGeom>
          <a:noFill/>
          <a:ln/>
        </p:spPr>
        <p:txBody>
          <a:bodyPr wrap="square" lIns="25400" tIns="25400" rIns="25400" bIns="25400" rtlCol="0" anchor="t">
            <a:normAutofit fontScale="92500" lnSpcReduction="10000"/>
          </a:bodyPr>
          <a:lstStyle/>
          <a:p>
            <a:pPr marL="0" indent="0" algn="l">
              <a:lnSpc>
                <a:spcPct val="140000"/>
              </a:lnSpc>
              <a:buNone/>
            </a:pPr>
            <a:r>
              <a:rPr lang="en-US" sz="3000" i="1" dirty="0">
                <a:solidFill>
                  <a:srgbClr val="33453B"/>
                </a:solidFill>
                <a:latin typeface="Newsreader" pitchFamily="34" charset="0"/>
                <a:ea typeface="Newsreader" pitchFamily="34" charset="-122"/>
                <a:cs typeface="Newsreader" pitchFamily="34" charset="-120"/>
              </a:rPr>
              <a:t>What does it mean?</a:t>
            </a:r>
            <a:endParaRPr lang="en-US" sz="3000" dirty="0"/>
          </a:p>
        </p:txBody>
      </p:sp>
      <p:sp>
        <p:nvSpPr>
          <p:cNvPr id="8" name="Text 6"/>
          <p:cNvSpPr/>
          <p:nvPr/>
        </p:nvSpPr>
        <p:spPr>
          <a:xfrm>
            <a:off x="952500" y="6031855"/>
            <a:ext cx="5068785" cy="1695450"/>
          </a:xfrm>
          <a:prstGeom prst="rect">
            <a:avLst/>
          </a:prstGeom>
          <a:noFill/>
          <a:ln/>
        </p:spPr>
        <p:txBody>
          <a:bodyPr wrap="square" lIns="25400" tIns="25400" rIns="25400" bIns="25400" rtlCol="0" anchor="t">
            <a:normAutofit lnSpcReduction="10000"/>
          </a:bodyPr>
          <a:lstStyle/>
          <a:p>
            <a:pPr marL="0" indent="0" algn="l">
              <a:lnSpc>
                <a:spcPct val="127941"/>
              </a:lnSpc>
              <a:buNone/>
            </a:pPr>
            <a:r>
              <a:rPr lang="en-US" sz="2175" dirty="0">
                <a:solidFill>
                  <a:srgbClr val="405046"/>
                </a:solidFill>
                <a:latin typeface="Karla" pitchFamily="34" charset="0"/>
                <a:ea typeface="Karla" pitchFamily="34" charset="-122"/>
                <a:cs typeface="Karla" pitchFamily="34" charset="-120"/>
              </a:rPr>
              <a:t>A logo that symbolizes open doors and new beginnings, reflecting the safe, supportive path toward healing and independence.</a:t>
            </a:r>
            <a:endParaRPr lang="en-US" sz="2175" dirty="0"/>
          </a:p>
        </p:txBody>
      </p:sp>
      <p:sp>
        <p:nvSpPr>
          <p:cNvPr id="9" name="Shape 7"/>
          <p:cNvSpPr/>
          <p:nvPr/>
        </p:nvSpPr>
        <p:spPr>
          <a:xfrm>
            <a:off x="6416576" y="2929384"/>
            <a:ext cx="5454700" cy="6595616"/>
          </a:xfrm>
          <a:prstGeom prst="rect">
            <a:avLst/>
          </a:prstGeom>
          <a:solidFill>
            <a:srgbClr val="FAF8F3"/>
          </a:solidFill>
          <a:ln/>
        </p:spPr>
        <p:txBody>
          <a:bodyPr/>
          <a:lstStyle/>
          <a:p>
            <a:endParaRPr lang="en-US"/>
          </a:p>
        </p:txBody>
      </p:sp>
      <p:sp>
        <p:nvSpPr>
          <p:cNvPr id="10" name="Text 8"/>
          <p:cNvSpPr/>
          <p:nvPr/>
        </p:nvSpPr>
        <p:spPr>
          <a:xfrm>
            <a:off x="6949976" y="4765030"/>
            <a:ext cx="4826690"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468" dirty="0">
                <a:solidFill>
                  <a:srgbClr val="7C8B80"/>
                </a:solidFill>
                <a:latin typeface="Josefin Sans" pitchFamily="34" charset="0"/>
                <a:ea typeface="Josefin Sans" pitchFamily="34" charset="-122"/>
                <a:cs typeface="Josefin Sans" pitchFamily="34" charset="-120"/>
              </a:rPr>
              <a:t>THE PALETTE</a:t>
            </a:r>
            <a:endParaRPr lang="en-US" sz="1950" dirty="0"/>
          </a:p>
        </p:txBody>
      </p:sp>
      <p:sp>
        <p:nvSpPr>
          <p:cNvPr id="11" name="Text 9"/>
          <p:cNvSpPr/>
          <p:nvPr/>
        </p:nvSpPr>
        <p:spPr>
          <a:xfrm>
            <a:off x="6949976" y="5269855"/>
            <a:ext cx="4826690" cy="571500"/>
          </a:xfrm>
          <a:prstGeom prst="rect">
            <a:avLst/>
          </a:prstGeom>
          <a:noFill/>
          <a:ln/>
        </p:spPr>
        <p:txBody>
          <a:bodyPr wrap="square" lIns="25400" tIns="25400" rIns="25400" bIns="25400" rtlCol="0" anchor="t">
            <a:normAutofit fontScale="92500" lnSpcReduction="10000"/>
          </a:bodyPr>
          <a:lstStyle/>
          <a:p>
            <a:pPr marL="0" indent="0" algn="l">
              <a:lnSpc>
                <a:spcPct val="140000"/>
              </a:lnSpc>
              <a:buNone/>
            </a:pPr>
            <a:r>
              <a:rPr lang="en-US" sz="3000" i="1" dirty="0">
                <a:solidFill>
                  <a:srgbClr val="33453B"/>
                </a:solidFill>
                <a:latin typeface="Newsreader" pitchFamily="34" charset="0"/>
                <a:ea typeface="Newsreader" pitchFamily="34" charset="-122"/>
                <a:cs typeface="Newsreader" pitchFamily="34" charset="-120"/>
              </a:rPr>
              <a:t>What does it feel like?</a:t>
            </a:r>
            <a:endParaRPr lang="en-US" sz="3000" dirty="0"/>
          </a:p>
        </p:txBody>
      </p:sp>
      <p:sp>
        <p:nvSpPr>
          <p:cNvPr id="12" name="Text 10"/>
          <p:cNvSpPr/>
          <p:nvPr/>
        </p:nvSpPr>
        <p:spPr>
          <a:xfrm>
            <a:off x="6949976" y="6031855"/>
            <a:ext cx="4519537" cy="1695450"/>
          </a:xfrm>
          <a:prstGeom prst="rect">
            <a:avLst/>
          </a:prstGeom>
          <a:noFill/>
          <a:ln/>
        </p:spPr>
        <p:txBody>
          <a:bodyPr wrap="square" lIns="25400" tIns="25400" rIns="25400" bIns="25400" rtlCol="0" anchor="t">
            <a:normAutofit lnSpcReduction="10000"/>
          </a:bodyPr>
          <a:lstStyle/>
          <a:p>
            <a:pPr marL="0" indent="0" algn="l">
              <a:lnSpc>
                <a:spcPct val="127941"/>
              </a:lnSpc>
              <a:buNone/>
            </a:pPr>
            <a:r>
              <a:rPr lang="en-US" sz="2175" dirty="0">
                <a:solidFill>
                  <a:srgbClr val="405046"/>
                </a:solidFill>
                <a:latin typeface="Karla" pitchFamily="34" charset="0"/>
                <a:ea typeface="Karla" pitchFamily="34" charset="-122"/>
                <a:cs typeface="Karla" pitchFamily="34" charset="-120"/>
              </a:rPr>
              <a:t>Warm tones that are resilient yet vivid, evoking a sense of strength, renewal, and compassionate support.</a:t>
            </a:r>
            <a:endParaRPr lang="en-US" sz="2175" dirty="0"/>
          </a:p>
        </p:txBody>
      </p:sp>
      <p:sp>
        <p:nvSpPr>
          <p:cNvPr id="13" name="Shape 11"/>
          <p:cNvSpPr/>
          <p:nvPr/>
        </p:nvSpPr>
        <p:spPr>
          <a:xfrm>
            <a:off x="11880800" y="2929384"/>
            <a:ext cx="5454700" cy="6595616"/>
          </a:xfrm>
          <a:prstGeom prst="rect">
            <a:avLst/>
          </a:prstGeom>
          <a:solidFill>
            <a:srgbClr val="FAF8F3"/>
          </a:solidFill>
          <a:ln/>
        </p:spPr>
        <p:txBody>
          <a:bodyPr/>
          <a:lstStyle/>
          <a:p>
            <a:endParaRPr lang="en-US"/>
          </a:p>
        </p:txBody>
      </p:sp>
      <p:sp>
        <p:nvSpPr>
          <p:cNvPr id="14" name="Text 12"/>
          <p:cNvSpPr/>
          <p:nvPr/>
        </p:nvSpPr>
        <p:spPr>
          <a:xfrm>
            <a:off x="12414200" y="4972199"/>
            <a:ext cx="5413430"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468" dirty="0">
                <a:solidFill>
                  <a:srgbClr val="7C8B80"/>
                </a:solidFill>
                <a:latin typeface="Josefin Sans" pitchFamily="34" charset="0"/>
                <a:ea typeface="Josefin Sans" pitchFamily="34" charset="-122"/>
                <a:cs typeface="Josefin Sans" pitchFamily="34" charset="-120"/>
              </a:rPr>
              <a:t>THE TYPOGRAPHY</a:t>
            </a:r>
            <a:endParaRPr lang="en-US" sz="1950" dirty="0"/>
          </a:p>
        </p:txBody>
      </p:sp>
      <p:sp>
        <p:nvSpPr>
          <p:cNvPr id="15" name="Text 13"/>
          <p:cNvSpPr/>
          <p:nvPr/>
        </p:nvSpPr>
        <p:spPr>
          <a:xfrm>
            <a:off x="12414200" y="5477024"/>
            <a:ext cx="5413430" cy="571500"/>
          </a:xfrm>
          <a:prstGeom prst="rect">
            <a:avLst/>
          </a:prstGeom>
          <a:noFill/>
          <a:ln/>
        </p:spPr>
        <p:txBody>
          <a:bodyPr wrap="square" lIns="25400" tIns="25400" rIns="25400" bIns="25400" rtlCol="0" anchor="t">
            <a:normAutofit fontScale="92500" lnSpcReduction="10000"/>
          </a:bodyPr>
          <a:lstStyle/>
          <a:p>
            <a:pPr marL="0" indent="0" algn="l">
              <a:lnSpc>
                <a:spcPct val="140000"/>
              </a:lnSpc>
              <a:buNone/>
            </a:pPr>
            <a:r>
              <a:rPr lang="en-US" sz="3000" i="1" dirty="0">
                <a:solidFill>
                  <a:srgbClr val="33453B"/>
                </a:solidFill>
                <a:latin typeface="Newsreader" pitchFamily="34" charset="0"/>
                <a:ea typeface="Newsreader" pitchFamily="34" charset="-122"/>
                <a:cs typeface="Newsreader" pitchFamily="34" charset="-120"/>
              </a:rPr>
              <a:t>How does it speak?</a:t>
            </a:r>
            <a:endParaRPr lang="en-US" sz="3000" dirty="0"/>
          </a:p>
        </p:txBody>
      </p:sp>
      <p:sp>
        <p:nvSpPr>
          <p:cNvPr id="16" name="Text 14"/>
          <p:cNvSpPr/>
          <p:nvPr/>
        </p:nvSpPr>
        <p:spPr>
          <a:xfrm>
            <a:off x="12414200" y="6239024"/>
            <a:ext cx="5068939" cy="1281113"/>
          </a:xfrm>
          <a:prstGeom prst="rect">
            <a:avLst/>
          </a:prstGeom>
          <a:noFill/>
          <a:ln/>
        </p:spPr>
        <p:txBody>
          <a:bodyPr wrap="square" lIns="25400" tIns="25400" rIns="25400" bIns="25400" rtlCol="0" anchor="t">
            <a:normAutofit lnSpcReduction="10000"/>
          </a:bodyPr>
          <a:lstStyle/>
          <a:p>
            <a:pPr marL="0" indent="0" algn="l">
              <a:lnSpc>
                <a:spcPct val="127941"/>
              </a:lnSpc>
              <a:buNone/>
            </a:pPr>
            <a:r>
              <a:rPr lang="en-US" sz="2175" dirty="0">
                <a:solidFill>
                  <a:srgbClr val="405046"/>
                </a:solidFill>
                <a:latin typeface="Karla" pitchFamily="34" charset="0"/>
                <a:ea typeface="Karla" pitchFamily="34" charset="-122"/>
                <a:cs typeface="Karla" pitchFamily="34" charset="-120"/>
              </a:rPr>
              <a:t>Structure and softness, pairing bold clarity with handwritten warmth to reflect both resilience and humanity.</a:t>
            </a:r>
            <a:endParaRPr lang="en-US" sz="2175"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1EDE4"/>
        </a:solidFill>
        <a:effectLst/>
      </p:bgPr>
    </p:bg>
    <p:spTree>
      <p:nvGrpSpPr>
        <p:cNvPr id="1" name=""/>
        <p:cNvGrpSpPr/>
        <p:nvPr/>
      </p:nvGrpSpPr>
      <p:grpSpPr>
        <a:xfrm>
          <a:off x="0" y="0"/>
          <a:ext cx="0" cy="0"/>
          <a:chOff x="0" y="0"/>
          <a:chExt cx="0" cy="0"/>
        </a:xfrm>
      </p:grpSpPr>
      <p:sp>
        <p:nvSpPr>
          <p:cNvPr id="2" name="Text 0"/>
          <p:cNvSpPr/>
          <p:nvPr/>
        </p:nvSpPr>
        <p:spPr>
          <a:xfrm>
            <a:off x="952500" y="1197620"/>
            <a:ext cx="8208139"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663" dirty="0">
                <a:solidFill>
                  <a:srgbClr val="A98A4B"/>
                </a:solidFill>
                <a:latin typeface="Josefin Sans" pitchFamily="34" charset="0"/>
                <a:ea typeface="Josefin Sans" pitchFamily="34" charset="-122"/>
                <a:cs typeface="Josefin Sans" pitchFamily="34" charset="-120"/>
              </a:rPr>
              <a:t>CASE STUDY · VISUAL IDENTITY</a:t>
            </a:r>
            <a:endParaRPr lang="en-US" sz="1950" dirty="0"/>
          </a:p>
        </p:txBody>
      </p:sp>
      <p:sp>
        <p:nvSpPr>
          <p:cNvPr id="3" name="Text 1"/>
          <p:cNvSpPr/>
          <p:nvPr/>
        </p:nvSpPr>
        <p:spPr>
          <a:xfrm>
            <a:off x="952500" y="1740545"/>
            <a:ext cx="7685803" cy="1395710"/>
          </a:xfrm>
          <a:prstGeom prst="rect">
            <a:avLst/>
          </a:prstGeom>
          <a:noFill/>
          <a:ln/>
        </p:spPr>
        <p:txBody>
          <a:bodyPr wrap="square" lIns="25400" tIns="25400" rIns="25400" bIns="25400" rtlCol="0" anchor="t">
            <a:normAutofit fontScale="92500" lnSpcReduction="20000"/>
          </a:bodyPr>
          <a:lstStyle/>
          <a:p>
            <a:pPr marL="0" indent="0" algn="l">
              <a:lnSpc>
                <a:spcPct val="106388"/>
              </a:lnSpc>
              <a:buNone/>
            </a:pPr>
            <a:r>
              <a:rPr lang="en-US" sz="4950" dirty="0">
                <a:solidFill>
                  <a:srgbClr val="16211B"/>
                </a:solidFill>
                <a:latin typeface="Josefin Sans" pitchFamily="34" charset="0"/>
                <a:ea typeface="Josefin Sans" pitchFamily="34" charset="-122"/>
                <a:cs typeface="Josefin Sans" pitchFamily="34" charset="-120"/>
              </a:rPr>
              <a:t>When You Can't Cope There's Hope</a:t>
            </a:r>
            <a:endParaRPr lang="en-US" sz="4950" dirty="0"/>
          </a:p>
        </p:txBody>
      </p:sp>
      <p:sp>
        <p:nvSpPr>
          <p:cNvPr id="4" name="Text 2"/>
          <p:cNvSpPr/>
          <p:nvPr/>
        </p:nvSpPr>
        <p:spPr>
          <a:xfrm>
            <a:off x="952500" y="3402955"/>
            <a:ext cx="7685803" cy="2609850"/>
          </a:xfrm>
          <a:prstGeom prst="rect">
            <a:avLst/>
          </a:prstGeom>
          <a:noFill/>
          <a:ln/>
        </p:spPr>
        <p:txBody>
          <a:bodyPr wrap="square" lIns="25400" tIns="25400" rIns="25400" bIns="25400" rtlCol="0" anchor="t">
            <a:normAutofit/>
          </a:bodyPr>
          <a:lstStyle/>
          <a:p>
            <a:pPr marL="0" indent="0" algn="l">
              <a:lnSpc>
                <a:spcPct val="125000"/>
              </a:lnSpc>
              <a:buNone/>
            </a:pPr>
            <a:r>
              <a:rPr lang="en-US" sz="2250" dirty="0">
                <a:solidFill>
                  <a:srgbClr val="405046"/>
                </a:solidFill>
                <a:latin typeface="Karla" pitchFamily="34" charset="0"/>
                <a:ea typeface="Karla" pitchFamily="34" charset="-122"/>
                <a:cs typeface="Karla" pitchFamily="34" charset="-120"/>
              </a:rPr>
              <a:t>A complete brand identity and visual guideline for a transitional housing program supporting women recovering from substance use. The work defined a mission-driven aesthetic, a therapeutic colour palette, typography standards, and a cohesive system conveying trust, dignity, and hope across print and digital.</a:t>
            </a:r>
            <a:endParaRPr lang="en-US" sz="2250" dirty="0"/>
          </a:p>
        </p:txBody>
      </p:sp>
      <p:sp>
        <p:nvSpPr>
          <p:cNvPr id="5" name="Shape 3"/>
          <p:cNvSpPr/>
          <p:nvPr/>
        </p:nvSpPr>
        <p:spPr>
          <a:xfrm>
            <a:off x="952500" y="6393805"/>
            <a:ext cx="7461945" cy="9525"/>
          </a:xfrm>
          <a:prstGeom prst="rect">
            <a:avLst/>
          </a:prstGeom>
          <a:solidFill>
            <a:srgbClr val="CFC8B8"/>
          </a:solidFill>
          <a:ln/>
        </p:spPr>
        <p:txBody>
          <a:bodyPr/>
          <a:lstStyle/>
          <a:p>
            <a:endParaRPr lang="en-US"/>
          </a:p>
        </p:txBody>
      </p:sp>
      <p:sp>
        <p:nvSpPr>
          <p:cNvPr id="6" name="Text 4"/>
          <p:cNvSpPr/>
          <p:nvPr/>
        </p:nvSpPr>
        <p:spPr>
          <a:xfrm>
            <a:off x="952500" y="6727180"/>
            <a:ext cx="2171700" cy="685800"/>
          </a:xfrm>
          <a:prstGeom prst="rect">
            <a:avLst/>
          </a:prstGeom>
          <a:noFill/>
          <a:ln/>
        </p:spPr>
        <p:txBody>
          <a:bodyPr wrap="square" lIns="25400" tIns="25400" rIns="25400" bIns="25400" rtlCol="0" anchor="t">
            <a:normAutofit/>
          </a:bodyPr>
          <a:lstStyle/>
          <a:p>
            <a:pPr marL="0" indent="0" algn="l">
              <a:buNone/>
            </a:pPr>
            <a:r>
              <a:rPr lang="en-US" sz="1950" kern="0" spc="390" dirty="0">
                <a:solidFill>
                  <a:srgbClr val="7C8B80"/>
                </a:solidFill>
                <a:latin typeface="Josefin Sans" pitchFamily="34" charset="0"/>
                <a:ea typeface="Josefin Sans" pitchFamily="34" charset="-122"/>
                <a:cs typeface="Josefin Sans" pitchFamily="34" charset="-120"/>
              </a:rPr>
              <a:t>DELIVERABLES</a:t>
            </a:r>
            <a:endParaRPr lang="en-US" sz="1950" dirty="0"/>
          </a:p>
        </p:txBody>
      </p:sp>
      <p:sp>
        <p:nvSpPr>
          <p:cNvPr id="7" name="Text 5"/>
          <p:cNvSpPr/>
          <p:nvPr/>
        </p:nvSpPr>
        <p:spPr>
          <a:xfrm>
            <a:off x="3333750" y="6727180"/>
            <a:ext cx="5233115" cy="685800"/>
          </a:xfrm>
          <a:prstGeom prst="rect">
            <a:avLst/>
          </a:prstGeom>
          <a:noFill/>
          <a:ln/>
        </p:spPr>
        <p:txBody>
          <a:bodyPr wrap="square" lIns="25400" tIns="25400" rIns="25400" bIns="25400" rtlCol="0" anchor="t">
            <a:normAutofit lnSpcReduction="10000"/>
          </a:bodyPr>
          <a:lstStyle/>
          <a:p>
            <a:pPr marL="0" indent="0" algn="l">
              <a:buNone/>
            </a:pPr>
            <a:r>
              <a:rPr lang="en-US" sz="2175" dirty="0">
                <a:solidFill>
                  <a:srgbClr val="16211B"/>
                </a:solidFill>
                <a:latin typeface="Karla" pitchFamily="34" charset="0"/>
                <a:ea typeface="Karla" pitchFamily="34" charset="-122"/>
                <a:cs typeface="Karla" pitchFamily="34" charset="-120"/>
              </a:rPr>
              <a:t>Primary mark, lettermark, brand board, print and digital system</a:t>
            </a:r>
            <a:endParaRPr lang="en-US" sz="2175" dirty="0"/>
          </a:p>
        </p:txBody>
      </p:sp>
      <p:sp>
        <p:nvSpPr>
          <p:cNvPr id="8" name="Text 6"/>
          <p:cNvSpPr/>
          <p:nvPr/>
        </p:nvSpPr>
        <p:spPr>
          <a:xfrm>
            <a:off x="952500" y="7584430"/>
            <a:ext cx="2171700" cy="685800"/>
          </a:xfrm>
          <a:prstGeom prst="rect">
            <a:avLst/>
          </a:prstGeom>
          <a:noFill/>
          <a:ln/>
        </p:spPr>
        <p:txBody>
          <a:bodyPr wrap="square" lIns="25400" tIns="25400" rIns="25400" bIns="25400" rtlCol="0" anchor="t">
            <a:normAutofit/>
          </a:bodyPr>
          <a:lstStyle/>
          <a:p>
            <a:pPr marL="0" indent="0" algn="l">
              <a:buNone/>
            </a:pPr>
            <a:r>
              <a:rPr lang="en-US" sz="1950" kern="0" spc="390" dirty="0">
                <a:solidFill>
                  <a:srgbClr val="7C8B80"/>
                </a:solidFill>
                <a:latin typeface="Josefin Sans" pitchFamily="34" charset="0"/>
                <a:ea typeface="Josefin Sans" pitchFamily="34" charset="-122"/>
                <a:cs typeface="Josefin Sans" pitchFamily="34" charset="-120"/>
              </a:rPr>
              <a:t>GEOGRAPHY</a:t>
            </a:r>
            <a:endParaRPr lang="en-US" sz="1950" dirty="0"/>
          </a:p>
        </p:txBody>
      </p:sp>
      <p:sp>
        <p:nvSpPr>
          <p:cNvPr id="9" name="Text 7"/>
          <p:cNvSpPr/>
          <p:nvPr/>
        </p:nvSpPr>
        <p:spPr>
          <a:xfrm>
            <a:off x="3333750" y="7584430"/>
            <a:ext cx="5233115" cy="685800"/>
          </a:xfrm>
          <a:prstGeom prst="rect">
            <a:avLst/>
          </a:prstGeom>
          <a:noFill/>
          <a:ln/>
        </p:spPr>
        <p:txBody>
          <a:bodyPr wrap="square" lIns="25400" tIns="25400" rIns="25400" bIns="25400" rtlCol="0" anchor="t">
            <a:normAutofit lnSpcReduction="10000"/>
          </a:bodyPr>
          <a:lstStyle/>
          <a:p>
            <a:pPr marL="0" indent="0" algn="l">
              <a:buNone/>
            </a:pPr>
            <a:r>
              <a:rPr lang="en-US" sz="2175" dirty="0">
                <a:solidFill>
                  <a:srgbClr val="16211B"/>
                </a:solidFill>
                <a:latin typeface="Karla" pitchFamily="34" charset="0"/>
                <a:ea typeface="Karla" pitchFamily="34" charset="-122"/>
                <a:cs typeface="Karla" pitchFamily="34" charset="-120"/>
              </a:rPr>
              <a:t>Richland County · Columbia, South Carolina</a:t>
            </a:r>
            <a:endParaRPr lang="en-US" sz="2175" dirty="0"/>
          </a:p>
        </p:txBody>
      </p:sp>
      <p:sp>
        <p:nvSpPr>
          <p:cNvPr id="10" name="Text 8"/>
          <p:cNvSpPr/>
          <p:nvPr/>
        </p:nvSpPr>
        <p:spPr>
          <a:xfrm>
            <a:off x="952500" y="8441680"/>
            <a:ext cx="2171700" cy="685800"/>
          </a:xfrm>
          <a:prstGeom prst="rect">
            <a:avLst/>
          </a:prstGeom>
          <a:noFill/>
          <a:ln/>
        </p:spPr>
        <p:txBody>
          <a:bodyPr wrap="square" lIns="25400" tIns="25400" rIns="25400" bIns="25400" rtlCol="0" anchor="t">
            <a:normAutofit/>
          </a:bodyPr>
          <a:lstStyle/>
          <a:p>
            <a:pPr marL="0" indent="0" algn="l">
              <a:buNone/>
            </a:pPr>
            <a:r>
              <a:rPr lang="en-US" sz="1950" kern="0" spc="390" dirty="0">
                <a:solidFill>
                  <a:srgbClr val="7C8B80"/>
                </a:solidFill>
                <a:latin typeface="Josefin Sans" pitchFamily="34" charset="0"/>
                <a:ea typeface="Josefin Sans" pitchFamily="34" charset="-122"/>
                <a:cs typeface="Josefin Sans" pitchFamily="34" charset="-120"/>
              </a:rPr>
              <a:t>ALSO DELIVERED</a:t>
            </a:r>
            <a:endParaRPr lang="en-US" sz="1950" dirty="0"/>
          </a:p>
        </p:txBody>
      </p:sp>
      <p:sp>
        <p:nvSpPr>
          <p:cNvPr id="11" name="Text 9"/>
          <p:cNvSpPr/>
          <p:nvPr/>
        </p:nvSpPr>
        <p:spPr>
          <a:xfrm>
            <a:off x="3333750" y="8441680"/>
            <a:ext cx="5233115" cy="685800"/>
          </a:xfrm>
          <a:prstGeom prst="rect">
            <a:avLst/>
          </a:prstGeom>
          <a:noFill/>
          <a:ln/>
        </p:spPr>
        <p:txBody>
          <a:bodyPr wrap="square" lIns="25400" tIns="25400" rIns="25400" bIns="25400" rtlCol="0" anchor="t">
            <a:normAutofit lnSpcReduction="10000"/>
          </a:bodyPr>
          <a:lstStyle/>
          <a:p>
            <a:pPr marL="0" indent="0" algn="l">
              <a:buNone/>
            </a:pPr>
            <a:r>
              <a:rPr lang="en-US" sz="2175" dirty="0">
                <a:solidFill>
                  <a:srgbClr val="16211B"/>
                </a:solidFill>
                <a:latin typeface="Karla" pitchFamily="34" charset="0"/>
                <a:ea typeface="Karla" pitchFamily="34" charset="-122"/>
                <a:cs typeface="Karla" pitchFamily="34" charset="-120"/>
              </a:rPr>
              <a:t>Strategic plan 2025–2029, behavioral marketing plan, funder presentation</a:t>
            </a:r>
            <a:endParaRPr lang="en-US" sz="2175" dirty="0"/>
          </a:p>
        </p:txBody>
      </p:sp>
      <p:sp>
        <p:nvSpPr>
          <p:cNvPr id="12" name="Shape 10"/>
          <p:cNvSpPr/>
          <p:nvPr/>
        </p:nvSpPr>
        <p:spPr>
          <a:xfrm>
            <a:off x="9366945" y="0"/>
            <a:ext cx="8921055" cy="10287000"/>
          </a:xfrm>
          <a:prstGeom prst="rect">
            <a:avLst/>
          </a:prstGeom>
          <a:solidFill>
            <a:srgbClr val="FFFFFF"/>
          </a:solidFill>
          <a:ln/>
        </p:spPr>
        <p:txBody>
          <a:bodyPr/>
          <a:lstStyle/>
          <a:p>
            <a:endParaRPr lang="en-US"/>
          </a:p>
        </p:txBody>
      </p:sp>
      <p:pic>
        <p:nvPicPr>
          <p:cNvPr id="13" name="Image 0" descr="preencoded.png"/>
          <p:cNvPicPr>
            <a:picLocks noChangeAspect="1"/>
          </p:cNvPicPr>
          <p:nvPr/>
        </p:nvPicPr>
        <p:blipFill>
          <a:blip r:embed="rId3"/>
          <a:srcRect l="-1" r="-1"/>
          <a:stretch/>
        </p:blipFill>
        <p:spPr>
          <a:xfrm>
            <a:off x="10414695" y="2868364"/>
            <a:ext cx="6825555" cy="4550271"/>
          </a:xfrm>
          <a:prstGeom prst="rect">
            <a:avLst/>
          </a:prstGeom>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952500" y="952500"/>
            <a:ext cx="12583641"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663" dirty="0">
                <a:solidFill>
                  <a:srgbClr val="A98A4B"/>
                </a:solidFill>
                <a:latin typeface="Josefin Sans" pitchFamily="34" charset="0"/>
                <a:ea typeface="Josefin Sans" pitchFamily="34" charset="-122"/>
                <a:cs typeface="Josefin Sans" pitchFamily="34" charset="-120"/>
              </a:rPr>
              <a:t>CASE STUDY · VISUAL IDENTITY</a:t>
            </a:r>
            <a:endParaRPr lang="en-US" sz="1950" dirty="0"/>
          </a:p>
        </p:txBody>
      </p:sp>
      <p:sp>
        <p:nvSpPr>
          <p:cNvPr id="3" name="Text 1"/>
          <p:cNvSpPr/>
          <p:nvPr/>
        </p:nvSpPr>
        <p:spPr>
          <a:xfrm>
            <a:off x="952500" y="1457325"/>
            <a:ext cx="12583641" cy="704404"/>
          </a:xfrm>
          <a:prstGeom prst="rect">
            <a:avLst/>
          </a:prstGeom>
          <a:noFill/>
          <a:ln/>
        </p:spPr>
        <p:txBody>
          <a:bodyPr wrap="square" lIns="25400" tIns="25400" rIns="25400" bIns="25400" rtlCol="0" anchor="t">
            <a:normAutofit fontScale="92500" lnSpcReduction="20000"/>
          </a:bodyPr>
          <a:lstStyle/>
          <a:p>
            <a:pPr marL="0" indent="0" algn="l">
              <a:lnSpc>
                <a:spcPct val="104418"/>
              </a:lnSpc>
              <a:buNone/>
            </a:pPr>
            <a:r>
              <a:rPr lang="en-US" sz="4950" dirty="0">
                <a:solidFill>
                  <a:srgbClr val="16211B"/>
                </a:solidFill>
                <a:latin typeface="Josefin Sans" pitchFamily="34" charset="0"/>
                <a:ea typeface="Josefin Sans" pitchFamily="34" charset="-122"/>
                <a:cs typeface="Josefin Sans" pitchFamily="34" charset="-120"/>
              </a:rPr>
              <a:t>NC Latino Museum of History and Culture</a:t>
            </a:r>
            <a:endParaRPr lang="en-US" sz="4950" dirty="0"/>
          </a:p>
        </p:txBody>
      </p:sp>
      <p:sp>
        <p:nvSpPr>
          <p:cNvPr id="4" name="Text 2"/>
          <p:cNvSpPr/>
          <p:nvPr/>
        </p:nvSpPr>
        <p:spPr>
          <a:xfrm>
            <a:off x="12616529" y="1281857"/>
            <a:ext cx="4718971" cy="879872"/>
          </a:xfrm>
          <a:prstGeom prst="rect">
            <a:avLst/>
          </a:prstGeom>
          <a:noFill/>
          <a:ln/>
        </p:spPr>
        <p:txBody>
          <a:bodyPr wrap="square" lIns="25400" tIns="25400" rIns="25400" bIns="25400" rtlCol="0" anchor="t">
            <a:normAutofit fontScale="92500" lnSpcReduction="10000"/>
          </a:bodyPr>
          <a:lstStyle/>
          <a:p>
            <a:pPr marL="0" indent="0" algn="r">
              <a:lnSpc>
                <a:spcPct val="163704"/>
              </a:lnSpc>
              <a:buNone/>
            </a:pPr>
            <a:r>
              <a:rPr lang="en-US" sz="1950" kern="0" spc="390" dirty="0">
                <a:solidFill>
                  <a:srgbClr val="7C8B80"/>
                </a:solidFill>
                <a:latin typeface="Josefin Sans" pitchFamily="34" charset="0"/>
                <a:ea typeface="Josefin Sans" pitchFamily="34" charset="-122"/>
                <a:cs typeface="Josefin Sans" pitchFamily="34" charset="-120"/>
              </a:rPr>
              <a:t>LOGO · PALETTE TYPOGRAPHY · GUIDELINES</a:t>
            </a:r>
            <a:endParaRPr lang="en-US" sz="1950" dirty="0"/>
          </a:p>
        </p:txBody>
      </p:sp>
      <p:sp>
        <p:nvSpPr>
          <p:cNvPr id="5" name="Text 3"/>
          <p:cNvSpPr/>
          <p:nvPr/>
        </p:nvSpPr>
        <p:spPr>
          <a:xfrm>
            <a:off x="952500" y="2657029"/>
            <a:ext cx="8606021" cy="1752600"/>
          </a:xfrm>
          <a:prstGeom prst="rect">
            <a:avLst/>
          </a:prstGeom>
          <a:noFill/>
          <a:ln/>
        </p:spPr>
        <p:txBody>
          <a:bodyPr wrap="square" lIns="25400" tIns="25400" rIns="25400" bIns="25400" rtlCol="0" anchor="t">
            <a:normAutofit/>
          </a:bodyPr>
          <a:lstStyle/>
          <a:p>
            <a:pPr marL="0" indent="0" algn="l">
              <a:lnSpc>
                <a:spcPct val="125000"/>
              </a:lnSpc>
              <a:buNone/>
            </a:pPr>
            <a:r>
              <a:rPr lang="en-US" sz="2250" dirty="0">
                <a:solidFill>
                  <a:srgbClr val="405046"/>
                </a:solidFill>
                <a:latin typeface="Karla" pitchFamily="34" charset="0"/>
                <a:ea typeface="Karla" pitchFamily="34" charset="-122"/>
                <a:cs typeface="Karla" pitchFamily="34" charset="-120"/>
              </a:rPr>
              <a:t>The logo represents the Latino community, infused with African roots and Native American influences. Its vibrant colors reflect unity, while the triangle beside the word "culture" emphasizes the elements of persuasion.</a:t>
            </a:r>
            <a:endParaRPr lang="en-US" sz="2250" dirty="0"/>
          </a:p>
        </p:txBody>
      </p:sp>
      <p:sp>
        <p:nvSpPr>
          <p:cNvPr id="6" name="Text 4"/>
          <p:cNvSpPr/>
          <p:nvPr/>
        </p:nvSpPr>
        <p:spPr>
          <a:xfrm>
            <a:off x="952500" y="4752529"/>
            <a:ext cx="9190896"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468" dirty="0">
                <a:solidFill>
                  <a:srgbClr val="7C8B80"/>
                </a:solidFill>
                <a:latin typeface="Josefin Sans" pitchFamily="34" charset="0"/>
                <a:ea typeface="Josefin Sans" pitchFamily="34" charset="-122"/>
                <a:cs typeface="Josefin Sans" pitchFamily="34" charset="-120"/>
              </a:rPr>
              <a:t>COLORS</a:t>
            </a:r>
            <a:endParaRPr lang="en-US" sz="1950" dirty="0"/>
          </a:p>
        </p:txBody>
      </p:sp>
      <p:sp>
        <p:nvSpPr>
          <p:cNvPr id="7" name="Shape 5"/>
          <p:cNvSpPr/>
          <p:nvPr/>
        </p:nvSpPr>
        <p:spPr>
          <a:xfrm>
            <a:off x="952500" y="5257354"/>
            <a:ext cx="1518642" cy="1238250"/>
          </a:xfrm>
          <a:prstGeom prst="rect">
            <a:avLst/>
          </a:prstGeom>
          <a:solidFill>
            <a:srgbClr val="497544"/>
          </a:solidFill>
          <a:ln/>
        </p:spPr>
        <p:txBody>
          <a:bodyPr/>
          <a:lstStyle/>
          <a:p>
            <a:endParaRPr lang="en-US"/>
          </a:p>
        </p:txBody>
      </p:sp>
      <p:sp>
        <p:nvSpPr>
          <p:cNvPr id="8" name="Text 6"/>
          <p:cNvSpPr/>
          <p:nvPr/>
        </p:nvSpPr>
        <p:spPr>
          <a:xfrm>
            <a:off x="952500" y="6628954"/>
            <a:ext cx="1670506" cy="304800"/>
          </a:xfrm>
          <a:prstGeom prst="rect">
            <a:avLst/>
          </a:prstGeom>
          <a:noFill/>
          <a:ln/>
        </p:spPr>
        <p:txBody>
          <a:bodyPr wrap="square" lIns="25400" tIns="25400" rIns="25400" bIns="25400" rtlCol="0" anchor="t">
            <a:normAutofit lnSpcReduction="10000"/>
          </a:bodyPr>
          <a:lstStyle/>
          <a:p>
            <a:pPr marL="0" indent="0" algn="l">
              <a:buNone/>
            </a:pPr>
            <a:r>
              <a:rPr lang="en-US" sz="1800" kern="0" spc="108" dirty="0">
                <a:solidFill>
                  <a:srgbClr val="16211B"/>
                </a:solidFill>
                <a:latin typeface="Karla" pitchFamily="34" charset="0"/>
                <a:ea typeface="Karla" pitchFamily="34" charset="-122"/>
                <a:cs typeface="Karla" pitchFamily="34" charset="-120"/>
              </a:rPr>
              <a:t>#497544</a:t>
            </a:r>
            <a:endParaRPr lang="en-US" sz="1800" dirty="0"/>
          </a:p>
        </p:txBody>
      </p:sp>
      <p:sp>
        <p:nvSpPr>
          <p:cNvPr id="9" name="Text 7"/>
          <p:cNvSpPr/>
          <p:nvPr/>
        </p:nvSpPr>
        <p:spPr>
          <a:xfrm>
            <a:off x="952500" y="6895654"/>
            <a:ext cx="1594842" cy="57150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7C8B80"/>
                </a:solidFill>
                <a:latin typeface="Karla" pitchFamily="34" charset="0"/>
                <a:ea typeface="Karla" pitchFamily="34" charset="-122"/>
                <a:cs typeface="Karla" pitchFamily="34" charset="-120"/>
              </a:rPr>
              <a:t>Rainforest Green</a:t>
            </a:r>
            <a:endParaRPr lang="en-US" sz="1800" dirty="0"/>
          </a:p>
        </p:txBody>
      </p:sp>
      <p:sp>
        <p:nvSpPr>
          <p:cNvPr id="10" name="Shape 8"/>
          <p:cNvSpPr/>
          <p:nvPr/>
        </p:nvSpPr>
        <p:spPr>
          <a:xfrm>
            <a:off x="2661642" y="5257354"/>
            <a:ext cx="1518642" cy="1238250"/>
          </a:xfrm>
          <a:prstGeom prst="rect">
            <a:avLst/>
          </a:prstGeom>
          <a:solidFill>
            <a:srgbClr val="286073"/>
          </a:solidFill>
          <a:ln/>
        </p:spPr>
        <p:txBody>
          <a:bodyPr/>
          <a:lstStyle/>
          <a:p>
            <a:endParaRPr lang="en-US"/>
          </a:p>
        </p:txBody>
      </p:sp>
      <p:sp>
        <p:nvSpPr>
          <p:cNvPr id="11" name="Text 9"/>
          <p:cNvSpPr/>
          <p:nvPr/>
        </p:nvSpPr>
        <p:spPr>
          <a:xfrm>
            <a:off x="2661642" y="6628954"/>
            <a:ext cx="1670506" cy="304800"/>
          </a:xfrm>
          <a:prstGeom prst="rect">
            <a:avLst/>
          </a:prstGeom>
          <a:noFill/>
          <a:ln/>
        </p:spPr>
        <p:txBody>
          <a:bodyPr wrap="square" lIns="25400" tIns="25400" rIns="25400" bIns="25400" rtlCol="0" anchor="t">
            <a:normAutofit lnSpcReduction="10000"/>
          </a:bodyPr>
          <a:lstStyle/>
          <a:p>
            <a:pPr marL="0" indent="0" algn="l">
              <a:buNone/>
            </a:pPr>
            <a:r>
              <a:rPr lang="en-US" sz="1800" kern="0" spc="108" dirty="0">
                <a:solidFill>
                  <a:srgbClr val="16211B"/>
                </a:solidFill>
                <a:latin typeface="Karla" pitchFamily="34" charset="0"/>
                <a:ea typeface="Karla" pitchFamily="34" charset="-122"/>
                <a:cs typeface="Karla" pitchFamily="34" charset="-120"/>
              </a:rPr>
              <a:t>#286073</a:t>
            </a:r>
            <a:endParaRPr lang="en-US" sz="1800" dirty="0"/>
          </a:p>
        </p:txBody>
      </p:sp>
      <p:sp>
        <p:nvSpPr>
          <p:cNvPr id="12" name="Text 10"/>
          <p:cNvSpPr/>
          <p:nvPr/>
        </p:nvSpPr>
        <p:spPr>
          <a:xfrm>
            <a:off x="2661642" y="6895654"/>
            <a:ext cx="1670506" cy="30480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7C8B80"/>
                </a:solidFill>
                <a:latin typeface="Karla" pitchFamily="34" charset="0"/>
                <a:ea typeface="Karla" pitchFamily="34" charset="-122"/>
                <a:cs typeface="Karla" pitchFamily="34" charset="-120"/>
              </a:rPr>
              <a:t>Ocean Indigo</a:t>
            </a:r>
            <a:endParaRPr lang="en-US" sz="1800" dirty="0"/>
          </a:p>
        </p:txBody>
      </p:sp>
      <p:sp>
        <p:nvSpPr>
          <p:cNvPr id="13" name="Shape 11"/>
          <p:cNvSpPr/>
          <p:nvPr/>
        </p:nvSpPr>
        <p:spPr>
          <a:xfrm>
            <a:off x="4370784" y="5257354"/>
            <a:ext cx="1518642" cy="1238250"/>
          </a:xfrm>
          <a:prstGeom prst="rect">
            <a:avLst/>
          </a:prstGeom>
          <a:solidFill>
            <a:srgbClr val="D87029"/>
          </a:solidFill>
          <a:ln/>
        </p:spPr>
        <p:txBody>
          <a:bodyPr/>
          <a:lstStyle/>
          <a:p>
            <a:endParaRPr lang="en-US"/>
          </a:p>
        </p:txBody>
      </p:sp>
      <p:sp>
        <p:nvSpPr>
          <p:cNvPr id="14" name="Text 12"/>
          <p:cNvSpPr/>
          <p:nvPr/>
        </p:nvSpPr>
        <p:spPr>
          <a:xfrm>
            <a:off x="4370784" y="6628954"/>
            <a:ext cx="1670506" cy="304800"/>
          </a:xfrm>
          <a:prstGeom prst="rect">
            <a:avLst/>
          </a:prstGeom>
          <a:noFill/>
          <a:ln/>
        </p:spPr>
        <p:txBody>
          <a:bodyPr wrap="square" lIns="25400" tIns="25400" rIns="25400" bIns="25400" rtlCol="0" anchor="t">
            <a:normAutofit lnSpcReduction="10000"/>
          </a:bodyPr>
          <a:lstStyle/>
          <a:p>
            <a:pPr marL="0" indent="0" algn="l">
              <a:buNone/>
            </a:pPr>
            <a:r>
              <a:rPr lang="en-US" sz="1800" kern="0" spc="108" dirty="0">
                <a:solidFill>
                  <a:srgbClr val="16211B"/>
                </a:solidFill>
                <a:latin typeface="Karla" pitchFamily="34" charset="0"/>
                <a:ea typeface="Karla" pitchFamily="34" charset="-122"/>
                <a:cs typeface="Karla" pitchFamily="34" charset="-120"/>
              </a:rPr>
              <a:t>#D87029</a:t>
            </a:r>
            <a:endParaRPr lang="en-US" sz="1800" dirty="0"/>
          </a:p>
        </p:txBody>
      </p:sp>
      <p:sp>
        <p:nvSpPr>
          <p:cNvPr id="15" name="Text 13"/>
          <p:cNvSpPr/>
          <p:nvPr/>
        </p:nvSpPr>
        <p:spPr>
          <a:xfrm>
            <a:off x="4370784" y="6895654"/>
            <a:ext cx="1594842" cy="57150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7C8B80"/>
                </a:solidFill>
                <a:latin typeface="Karla" pitchFamily="34" charset="0"/>
                <a:ea typeface="Karla" pitchFamily="34" charset="-122"/>
                <a:cs typeface="Karla" pitchFamily="34" charset="-120"/>
              </a:rPr>
              <a:t>Sun Clay Orange</a:t>
            </a:r>
            <a:endParaRPr lang="en-US" sz="1800" dirty="0"/>
          </a:p>
        </p:txBody>
      </p:sp>
      <p:sp>
        <p:nvSpPr>
          <p:cNvPr id="16" name="Shape 14"/>
          <p:cNvSpPr/>
          <p:nvPr/>
        </p:nvSpPr>
        <p:spPr>
          <a:xfrm>
            <a:off x="6079927" y="5257354"/>
            <a:ext cx="1518642" cy="1238250"/>
          </a:xfrm>
          <a:prstGeom prst="rect">
            <a:avLst/>
          </a:prstGeom>
          <a:solidFill>
            <a:srgbClr val="E49924"/>
          </a:solidFill>
          <a:ln/>
        </p:spPr>
        <p:txBody>
          <a:bodyPr/>
          <a:lstStyle/>
          <a:p>
            <a:endParaRPr lang="en-US"/>
          </a:p>
        </p:txBody>
      </p:sp>
      <p:sp>
        <p:nvSpPr>
          <p:cNvPr id="17" name="Text 15"/>
          <p:cNvSpPr/>
          <p:nvPr/>
        </p:nvSpPr>
        <p:spPr>
          <a:xfrm>
            <a:off x="6079927" y="6628954"/>
            <a:ext cx="1670506" cy="304800"/>
          </a:xfrm>
          <a:prstGeom prst="rect">
            <a:avLst/>
          </a:prstGeom>
          <a:noFill/>
          <a:ln/>
        </p:spPr>
        <p:txBody>
          <a:bodyPr wrap="square" lIns="25400" tIns="25400" rIns="25400" bIns="25400" rtlCol="0" anchor="t">
            <a:normAutofit lnSpcReduction="10000"/>
          </a:bodyPr>
          <a:lstStyle/>
          <a:p>
            <a:pPr marL="0" indent="0" algn="l">
              <a:buNone/>
            </a:pPr>
            <a:r>
              <a:rPr lang="en-US" sz="1800" kern="0" spc="108" dirty="0">
                <a:solidFill>
                  <a:srgbClr val="16211B"/>
                </a:solidFill>
                <a:latin typeface="Karla" pitchFamily="34" charset="0"/>
                <a:ea typeface="Karla" pitchFamily="34" charset="-122"/>
                <a:cs typeface="Karla" pitchFamily="34" charset="-120"/>
              </a:rPr>
              <a:t>#E49924</a:t>
            </a:r>
            <a:endParaRPr lang="en-US" sz="1800" dirty="0"/>
          </a:p>
        </p:txBody>
      </p:sp>
      <p:sp>
        <p:nvSpPr>
          <p:cNvPr id="18" name="Text 16"/>
          <p:cNvSpPr/>
          <p:nvPr/>
        </p:nvSpPr>
        <p:spPr>
          <a:xfrm>
            <a:off x="6079927" y="6895654"/>
            <a:ext cx="1670506" cy="30480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7C8B80"/>
                </a:solidFill>
                <a:latin typeface="Karla" pitchFamily="34" charset="0"/>
                <a:ea typeface="Karla" pitchFamily="34" charset="-122"/>
                <a:cs typeface="Karla" pitchFamily="34" charset="-120"/>
              </a:rPr>
              <a:t>Heritage Gold</a:t>
            </a:r>
            <a:endParaRPr lang="en-US" sz="1800" dirty="0"/>
          </a:p>
        </p:txBody>
      </p:sp>
      <p:sp>
        <p:nvSpPr>
          <p:cNvPr id="19" name="Shape 17"/>
          <p:cNvSpPr/>
          <p:nvPr/>
        </p:nvSpPr>
        <p:spPr>
          <a:xfrm>
            <a:off x="7789069" y="5257354"/>
            <a:ext cx="1518791" cy="1238250"/>
          </a:xfrm>
          <a:prstGeom prst="rect">
            <a:avLst/>
          </a:prstGeom>
          <a:solidFill>
            <a:srgbClr val="C12451"/>
          </a:solidFill>
          <a:ln/>
        </p:spPr>
        <p:txBody>
          <a:bodyPr/>
          <a:lstStyle/>
          <a:p>
            <a:endParaRPr lang="en-US"/>
          </a:p>
        </p:txBody>
      </p:sp>
      <p:sp>
        <p:nvSpPr>
          <p:cNvPr id="20" name="Text 18"/>
          <p:cNvSpPr/>
          <p:nvPr/>
        </p:nvSpPr>
        <p:spPr>
          <a:xfrm>
            <a:off x="7789069" y="6628954"/>
            <a:ext cx="1670670" cy="304800"/>
          </a:xfrm>
          <a:prstGeom prst="rect">
            <a:avLst/>
          </a:prstGeom>
          <a:noFill/>
          <a:ln/>
        </p:spPr>
        <p:txBody>
          <a:bodyPr wrap="square" lIns="25400" tIns="25400" rIns="25400" bIns="25400" rtlCol="0" anchor="t">
            <a:normAutofit lnSpcReduction="10000"/>
          </a:bodyPr>
          <a:lstStyle/>
          <a:p>
            <a:pPr marL="0" indent="0" algn="l">
              <a:buNone/>
            </a:pPr>
            <a:r>
              <a:rPr lang="en-US" sz="1800" kern="0" spc="108" dirty="0">
                <a:solidFill>
                  <a:srgbClr val="16211B"/>
                </a:solidFill>
                <a:latin typeface="Karla" pitchFamily="34" charset="0"/>
                <a:ea typeface="Karla" pitchFamily="34" charset="-122"/>
                <a:cs typeface="Karla" pitchFamily="34" charset="-120"/>
              </a:rPr>
              <a:t>#C12451</a:t>
            </a:r>
            <a:endParaRPr lang="en-US" sz="1800" dirty="0"/>
          </a:p>
        </p:txBody>
      </p:sp>
      <p:sp>
        <p:nvSpPr>
          <p:cNvPr id="21" name="Text 19"/>
          <p:cNvSpPr/>
          <p:nvPr/>
        </p:nvSpPr>
        <p:spPr>
          <a:xfrm>
            <a:off x="7789069" y="6895654"/>
            <a:ext cx="1670670" cy="30480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7C8B80"/>
                </a:solidFill>
                <a:latin typeface="Karla" pitchFamily="34" charset="0"/>
                <a:ea typeface="Karla" pitchFamily="34" charset="-122"/>
                <a:cs typeface="Karla" pitchFamily="34" charset="-120"/>
              </a:rPr>
              <a:t>Cultural Red</a:t>
            </a:r>
            <a:endParaRPr lang="en-US" sz="1800" dirty="0"/>
          </a:p>
        </p:txBody>
      </p:sp>
      <p:sp>
        <p:nvSpPr>
          <p:cNvPr id="22" name="Shape 20"/>
          <p:cNvSpPr/>
          <p:nvPr/>
        </p:nvSpPr>
        <p:spPr>
          <a:xfrm>
            <a:off x="10069860" y="2657029"/>
            <a:ext cx="7265491" cy="6867971"/>
          </a:xfrm>
          <a:prstGeom prst="rect">
            <a:avLst/>
          </a:prstGeom>
          <a:solidFill>
            <a:srgbClr val="F1EDE4"/>
          </a:solidFill>
          <a:ln/>
        </p:spPr>
        <p:txBody>
          <a:bodyPr/>
          <a:lstStyle/>
          <a:p>
            <a:endParaRPr lang="en-US"/>
          </a:p>
        </p:txBody>
      </p:sp>
      <p:sp>
        <p:nvSpPr>
          <p:cNvPr id="23" name="Text 21"/>
          <p:cNvSpPr/>
          <p:nvPr/>
        </p:nvSpPr>
        <p:spPr>
          <a:xfrm>
            <a:off x="10565160" y="4076402"/>
            <a:ext cx="6902381"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468" dirty="0">
                <a:solidFill>
                  <a:srgbClr val="7C8B80"/>
                </a:solidFill>
                <a:latin typeface="Josefin Sans" pitchFamily="34" charset="0"/>
                <a:ea typeface="Josefin Sans" pitchFamily="34" charset="-122"/>
                <a:cs typeface="Josefin Sans" pitchFamily="34" charset="-120"/>
              </a:rPr>
              <a:t>FONTS</a:t>
            </a:r>
            <a:endParaRPr lang="en-US" sz="1950" dirty="0"/>
          </a:p>
        </p:txBody>
      </p:sp>
      <p:sp>
        <p:nvSpPr>
          <p:cNvPr id="24" name="Text 22"/>
          <p:cNvSpPr/>
          <p:nvPr/>
        </p:nvSpPr>
        <p:spPr>
          <a:xfrm>
            <a:off x="10565160" y="4714577"/>
            <a:ext cx="6902381" cy="333375"/>
          </a:xfrm>
          <a:prstGeom prst="rect">
            <a:avLst/>
          </a:prstGeom>
          <a:noFill/>
          <a:ln/>
        </p:spPr>
        <p:txBody>
          <a:bodyPr wrap="square" lIns="25400" tIns="25400" rIns="25400" bIns="25400" rtlCol="0" anchor="t">
            <a:normAutofit lnSpcReduction="10000"/>
          </a:bodyPr>
          <a:lstStyle/>
          <a:p>
            <a:pPr marL="0" indent="0" algn="l">
              <a:buNone/>
            </a:pPr>
            <a:r>
              <a:rPr lang="en-US" sz="1950" kern="0" spc="273" dirty="0">
                <a:solidFill>
                  <a:srgbClr val="7C8B80"/>
                </a:solidFill>
                <a:latin typeface="Karla" pitchFamily="34" charset="0"/>
                <a:ea typeface="Karla" pitchFamily="34" charset="-122"/>
                <a:cs typeface="Karla" pitchFamily="34" charset="-120"/>
              </a:rPr>
              <a:t>PRIMARY</a:t>
            </a:r>
            <a:endParaRPr lang="en-US" sz="1950" dirty="0"/>
          </a:p>
        </p:txBody>
      </p:sp>
      <p:sp>
        <p:nvSpPr>
          <p:cNvPr id="25" name="Text 23"/>
          <p:cNvSpPr/>
          <p:nvPr/>
        </p:nvSpPr>
        <p:spPr>
          <a:xfrm>
            <a:off x="10565160" y="5105102"/>
            <a:ext cx="6902381" cy="523875"/>
          </a:xfrm>
          <a:prstGeom prst="rect">
            <a:avLst/>
          </a:prstGeom>
          <a:noFill/>
          <a:ln/>
        </p:spPr>
        <p:txBody>
          <a:bodyPr wrap="square" lIns="25400" tIns="25400" rIns="25400" bIns="25400" rtlCol="0" anchor="t">
            <a:normAutofit lnSpcReduction="10000"/>
          </a:bodyPr>
          <a:lstStyle/>
          <a:p>
            <a:pPr marL="0" indent="0" algn="l">
              <a:buNone/>
            </a:pPr>
            <a:r>
              <a:rPr lang="en-US" sz="3300" dirty="0">
                <a:solidFill>
                  <a:srgbClr val="16211B"/>
                </a:solidFill>
                <a:latin typeface="Karla" pitchFamily="34" charset="0"/>
                <a:ea typeface="Karla" pitchFamily="34" charset="-122"/>
                <a:cs typeface="Karla" pitchFamily="34" charset="-120"/>
              </a:rPr>
              <a:t>Cinzel Decorative</a:t>
            </a:r>
            <a:endParaRPr lang="en-US" sz="3300" dirty="0"/>
          </a:p>
        </p:txBody>
      </p:sp>
      <p:sp>
        <p:nvSpPr>
          <p:cNvPr id="26" name="Text 24"/>
          <p:cNvSpPr/>
          <p:nvPr/>
        </p:nvSpPr>
        <p:spPr>
          <a:xfrm>
            <a:off x="10565160" y="5971877"/>
            <a:ext cx="6902381" cy="333375"/>
          </a:xfrm>
          <a:prstGeom prst="rect">
            <a:avLst/>
          </a:prstGeom>
          <a:noFill/>
          <a:ln/>
        </p:spPr>
        <p:txBody>
          <a:bodyPr wrap="square" lIns="25400" tIns="25400" rIns="25400" bIns="25400" rtlCol="0" anchor="t">
            <a:normAutofit lnSpcReduction="10000"/>
          </a:bodyPr>
          <a:lstStyle/>
          <a:p>
            <a:pPr marL="0" indent="0" algn="l">
              <a:buNone/>
            </a:pPr>
            <a:r>
              <a:rPr lang="en-US" sz="1950" kern="0" spc="273" dirty="0">
                <a:solidFill>
                  <a:srgbClr val="7C8B80"/>
                </a:solidFill>
                <a:latin typeface="Karla" pitchFamily="34" charset="0"/>
                <a:ea typeface="Karla" pitchFamily="34" charset="-122"/>
                <a:cs typeface="Karla" pitchFamily="34" charset="-120"/>
              </a:rPr>
              <a:t>SECONDARY</a:t>
            </a:r>
            <a:endParaRPr lang="en-US" sz="1950" dirty="0"/>
          </a:p>
        </p:txBody>
      </p:sp>
      <p:sp>
        <p:nvSpPr>
          <p:cNvPr id="27" name="Text 25"/>
          <p:cNvSpPr/>
          <p:nvPr/>
        </p:nvSpPr>
        <p:spPr>
          <a:xfrm>
            <a:off x="10565160" y="6362402"/>
            <a:ext cx="6902381" cy="523875"/>
          </a:xfrm>
          <a:prstGeom prst="rect">
            <a:avLst/>
          </a:prstGeom>
          <a:noFill/>
          <a:ln/>
        </p:spPr>
        <p:txBody>
          <a:bodyPr wrap="square" lIns="25400" tIns="25400" rIns="25400" bIns="25400" rtlCol="0" anchor="t">
            <a:normAutofit lnSpcReduction="10000"/>
          </a:bodyPr>
          <a:lstStyle/>
          <a:p>
            <a:pPr marL="0" indent="0" algn="l">
              <a:buNone/>
            </a:pPr>
            <a:r>
              <a:rPr lang="en-US" sz="3300" dirty="0">
                <a:solidFill>
                  <a:srgbClr val="16211B"/>
                </a:solidFill>
                <a:latin typeface="Karla" pitchFamily="34" charset="0"/>
                <a:ea typeface="Karla" pitchFamily="34" charset="-122"/>
                <a:cs typeface="Karla" pitchFamily="34" charset="-120"/>
              </a:rPr>
              <a:t>Montserrat</a:t>
            </a:r>
            <a:endParaRPr lang="en-US" sz="3300" dirty="0"/>
          </a:p>
        </p:txBody>
      </p:sp>
      <p:sp>
        <p:nvSpPr>
          <p:cNvPr id="28" name="Text 26"/>
          <p:cNvSpPr/>
          <p:nvPr/>
        </p:nvSpPr>
        <p:spPr>
          <a:xfrm>
            <a:off x="10565160" y="7229177"/>
            <a:ext cx="6902381" cy="333375"/>
          </a:xfrm>
          <a:prstGeom prst="rect">
            <a:avLst/>
          </a:prstGeom>
          <a:noFill/>
          <a:ln/>
        </p:spPr>
        <p:txBody>
          <a:bodyPr wrap="square" lIns="25400" tIns="25400" rIns="25400" bIns="25400" rtlCol="0" anchor="t">
            <a:normAutofit lnSpcReduction="10000"/>
          </a:bodyPr>
          <a:lstStyle/>
          <a:p>
            <a:pPr marL="0" indent="0" algn="l">
              <a:buNone/>
            </a:pPr>
            <a:r>
              <a:rPr lang="en-US" sz="1950" kern="0" spc="273" dirty="0">
                <a:solidFill>
                  <a:srgbClr val="7C8B80"/>
                </a:solidFill>
                <a:latin typeface="Karla" pitchFamily="34" charset="0"/>
                <a:ea typeface="Karla" pitchFamily="34" charset="-122"/>
                <a:cs typeface="Karla" pitchFamily="34" charset="-120"/>
              </a:rPr>
              <a:t>BONUS, FOR STORYTELLING</a:t>
            </a:r>
            <a:endParaRPr lang="en-US" sz="1950" dirty="0"/>
          </a:p>
        </p:txBody>
      </p:sp>
      <p:sp>
        <p:nvSpPr>
          <p:cNvPr id="29" name="Text 27"/>
          <p:cNvSpPr/>
          <p:nvPr/>
        </p:nvSpPr>
        <p:spPr>
          <a:xfrm>
            <a:off x="10565160" y="7619702"/>
            <a:ext cx="6902381" cy="523875"/>
          </a:xfrm>
          <a:prstGeom prst="rect">
            <a:avLst/>
          </a:prstGeom>
          <a:noFill/>
          <a:ln/>
        </p:spPr>
        <p:txBody>
          <a:bodyPr wrap="square" lIns="25400" tIns="25400" rIns="25400" bIns="25400" rtlCol="0" anchor="t">
            <a:normAutofit lnSpcReduction="10000"/>
          </a:bodyPr>
          <a:lstStyle/>
          <a:p>
            <a:pPr marL="0" indent="0" algn="l">
              <a:buNone/>
            </a:pPr>
            <a:r>
              <a:rPr lang="en-US" sz="3300" dirty="0">
                <a:solidFill>
                  <a:srgbClr val="16211B"/>
                </a:solidFill>
                <a:latin typeface="Karla" pitchFamily="34" charset="0"/>
                <a:ea typeface="Karla" pitchFamily="34" charset="-122"/>
                <a:cs typeface="Karla" pitchFamily="34" charset="-120"/>
              </a:rPr>
              <a:t>Merienda</a:t>
            </a:r>
            <a:endParaRPr lang="en-US" sz="330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AF8F3"/>
        </a:solidFill>
        <a:effectLst/>
      </p:bgPr>
    </p:bg>
    <p:spTree>
      <p:nvGrpSpPr>
        <p:cNvPr id="1" name=""/>
        <p:cNvGrpSpPr/>
        <p:nvPr/>
      </p:nvGrpSpPr>
      <p:grpSpPr>
        <a:xfrm>
          <a:off x="0" y="0"/>
          <a:ext cx="0" cy="0"/>
          <a:chOff x="0" y="0"/>
          <a:chExt cx="0" cy="0"/>
        </a:xfrm>
      </p:grpSpPr>
      <p:sp>
        <p:nvSpPr>
          <p:cNvPr id="2" name="Text 0"/>
          <p:cNvSpPr/>
          <p:nvPr/>
        </p:nvSpPr>
        <p:spPr>
          <a:xfrm>
            <a:off x="952500" y="810220"/>
            <a:ext cx="7900526"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663" dirty="0">
                <a:solidFill>
                  <a:srgbClr val="C12451"/>
                </a:solidFill>
                <a:latin typeface="Josefin Sans" pitchFamily="34" charset="0"/>
                <a:ea typeface="Josefin Sans" pitchFamily="34" charset="-122"/>
                <a:cs typeface="Josefin Sans" pitchFamily="34" charset="-120"/>
              </a:rPr>
              <a:t>NC LATINO MUSEUM · BRAND BOARD</a:t>
            </a:r>
            <a:endParaRPr lang="en-US" sz="1950" dirty="0"/>
          </a:p>
        </p:txBody>
      </p:sp>
      <p:sp>
        <p:nvSpPr>
          <p:cNvPr id="3" name="Text 1"/>
          <p:cNvSpPr/>
          <p:nvPr/>
        </p:nvSpPr>
        <p:spPr>
          <a:xfrm>
            <a:off x="952500" y="1295995"/>
            <a:ext cx="7900526" cy="664071"/>
          </a:xfrm>
          <a:prstGeom prst="rect">
            <a:avLst/>
          </a:prstGeom>
          <a:noFill/>
          <a:ln/>
        </p:spPr>
        <p:txBody>
          <a:bodyPr wrap="square" lIns="25400" tIns="25400" rIns="25400" bIns="25400" rtlCol="0" anchor="t">
            <a:normAutofit fontScale="92500" lnSpcReduction="20000"/>
          </a:bodyPr>
          <a:lstStyle/>
          <a:p>
            <a:pPr marL="0" indent="0" algn="l">
              <a:lnSpc>
                <a:spcPct val="104317"/>
              </a:lnSpc>
              <a:buNone/>
            </a:pPr>
            <a:r>
              <a:rPr lang="en-US" sz="4650" dirty="0">
                <a:solidFill>
                  <a:srgbClr val="16211B"/>
                </a:solidFill>
                <a:latin typeface="Josefin Sans" pitchFamily="34" charset="0"/>
                <a:ea typeface="Josefin Sans" pitchFamily="34" charset="-122"/>
                <a:cs typeface="Josefin Sans" pitchFamily="34" charset="-120"/>
              </a:rPr>
              <a:t>The full system, as delivered</a:t>
            </a:r>
            <a:endParaRPr lang="en-US" sz="4650" dirty="0"/>
          </a:p>
        </p:txBody>
      </p:sp>
      <p:sp>
        <p:nvSpPr>
          <p:cNvPr id="4" name="Text 2"/>
          <p:cNvSpPr/>
          <p:nvPr/>
        </p:nvSpPr>
        <p:spPr>
          <a:xfrm>
            <a:off x="11252835" y="762000"/>
            <a:ext cx="6082665" cy="1198066"/>
          </a:xfrm>
          <a:prstGeom prst="rect">
            <a:avLst/>
          </a:prstGeom>
          <a:noFill/>
          <a:ln/>
        </p:spPr>
        <p:txBody>
          <a:bodyPr wrap="square" lIns="25400" tIns="25400" rIns="25400" bIns="25400" rtlCol="0" anchor="t">
            <a:normAutofit lnSpcReduction="10000"/>
          </a:bodyPr>
          <a:lstStyle/>
          <a:p>
            <a:pPr marL="0" indent="0" algn="r">
              <a:lnSpc>
                <a:spcPct val="123030"/>
              </a:lnSpc>
              <a:buNone/>
            </a:pPr>
            <a:r>
              <a:rPr lang="en-US" sz="2100" dirty="0">
                <a:solidFill>
                  <a:srgbClr val="405046"/>
                </a:solidFill>
                <a:latin typeface="Karla" pitchFamily="34" charset="0"/>
                <a:ea typeface="Karla" pitchFamily="34" charset="-122"/>
                <a:cs typeface="Karla" pitchFamily="34" charset="-120"/>
              </a:rPr>
              <a:t>Logo family, palette with named hexes, three-font hierarchy, and an imagery direction the museum can brief a photographer from.</a:t>
            </a:r>
            <a:endParaRPr lang="en-US" sz="2100" dirty="0"/>
          </a:p>
        </p:txBody>
      </p:sp>
      <p:sp>
        <p:nvSpPr>
          <p:cNvPr id="5" name="Shape 3"/>
          <p:cNvSpPr/>
          <p:nvPr/>
        </p:nvSpPr>
        <p:spPr>
          <a:xfrm>
            <a:off x="952500" y="2341066"/>
            <a:ext cx="16383000" cy="7279184"/>
          </a:xfrm>
          <a:prstGeom prst="rect">
            <a:avLst/>
          </a:prstGeom>
          <a:solidFill>
            <a:srgbClr val="FFFFFF"/>
          </a:solidFill>
          <a:ln/>
        </p:spPr>
        <p:txBody>
          <a:bodyPr/>
          <a:lstStyle/>
          <a:p>
            <a:endParaRPr lang="en-US"/>
          </a:p>
        </p:txBody>
      </p:sp>
      <p:pic>
        <p:nvPicPr>
          <p:cNvPr id="6" name="Image 0" descr="preencoded.png"/>
          <p:cNvPicPr>
            <a:picLocks noChangeAspect="1"/>
          </p:cNvPicPr>
          <p:nvPr/>
        </p:nvPicPr>
        <p:blipFill>
          <a:blip r:embed="rId3"/>
          <a:srcRect l="-29561" r="-29561"/>
          <a:stretch/>
        </p:blipFill>
        <p:spPr>
          <a:xfrm>
            <a:off x="952500" y="2341066"/>
            <a:ext cx="16383000" cy="7279184"/>
          </a:xfrm>
          <a:prstGeom prst="rect">
            <a:avLst/>
          </a:prstGeom>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AF8F3"/>
        </a:solidFill>
        <a:effectLst/>
      </p:bgPr>
    </p:bg>
    <p:spTree>
      <p:nvGrpSpPr>
        <p:cNvPr id="1" name=""/>
        <p:cNvGrpSpPr/>
        <p:nvPr/>
      </p:nvGrpSpPr>
      <p:grpSpPr>
        <a:xfrm>
          <a:off x="0" y="0"/>
          <a:ext cx="0" cy="0"/>
          <a:chOff x="0" y="0"/>
          <a:chExt cx="0" cy="0"/>
        </a:xfrm>
      </p:grpSpPr>
      <p:sp>
        <p:nvSpPr>
          <p:cNvPr id="2" name="Text 0"/>
          <p:cNvSpPr/>
          <p:nvPr/>
        </p:nvSpPr>
        <p:spPr>
          <a:xfrm>
            <a:off x="952500" y="1196876"/>
            <a:ext cx="6169447"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663" dirty="0">
                <a:solidFill>
                  <a:srgbClr val="A98A4B"/>
                </a:solidFill>
                <a:latin typeface="Josefin Sans" pitchFamily="34" charset="0"/>
                <a:ea typeface="Josefin Sans" pitchFamily="34" charset="-122"/>
                <a:cs typeface="Josefin Sans" pitchFamily="34" charset="-120"/>
              </a:rPr>
              <a:t>CASE STUDY · BRAND BOARD</a:t>
            </a:r>
            <a:endParaRPr lang="en-US" sz="1950" dirty="0"/>
          </a:p>
        </p:txBody>
      </p:sp>
      <p:sp>
        <p:nvSpPr>
          <p:cNvPr id="3" name="Text 1"/>
          <p:cNvSpPr/>
          <p:nvPr/>
        </p:nvSpPr>
        <p:spPr>
          <a:xfrm>
            <a:off x="952500" y="1682651"/>
            <a:ext cx="6169447" cy="664071"/>
          </a:xfrm>
          <a:prstGeom prst="rect">
            <a:avLst/>
          </a:prstGeom>
          <a:noFill/>
          <a:ln/>
        </p:spPr>
        <p:txBody>
          <a:bodyPr wrap="square" lIns="25400" tIns="25400" rIns="25400" bIns="25400" rtlCol="0" anchor="t">
            <a:normAutofit fontScale="92500" lnSpcReduction="20000"/>
          </a:bodyPr>
          <a:lstStyle/>
          <a:p>
            <a:pPr marL="0" indent="0" algn="l">
              <a:lnSpc>
                <a:spcPct val="104317"/>
              </a:lnSpc>
              <a:buNone/>
            </a:pPr>
            <a:r>
              <a:rPr lang="en-US" sz="4650" dirty="0">
                <a:solidFill>
                  <a:srgbClr val="16211B"/>
                </a:solidFill>
                <a:latin typeface="Josefin Sans" pitchFamily="34" charset="0"/>
                <a:ea typeface="Josefin Sans" pitchFamily="34" charset="-122"/>
                <a:cs typeface="Josefin Sans" pitchFamily="34" charset="-120"/>
              </a:rPr>
              <a:t>MarCraw Alliance</a:t>
            </a:r>
            <a:endParaRPr lang="en-US" sz="4650" dirty="0"/>
          </a:p>
        </p:txBody>
      </p:sp>
      <p:sp>
        <p:nvSpPr>
          <p:cNvPr id="4" name="Text 2"/>
          <p:cNvSpPr/>
          <p:nvPr/>
        </p:nvSpPr>
        <p:spPr>
          <a:xfrm>
            <a:off x="11056620" y="762000"/>
            <a:ext cx="6278880" cy="1584722"/>
          </a:xfrm>
          <a:prstGeom prst="rect">
            <a:avLst/>
          </a:prstGeom>
          <a:noFill/>
          <a:ln/>
        </p:spPr>
        <p:txBody>
          <a:bodyPr wrap="square" lIns="25400" tIns="25400" rIns="25400" bIns="25400" rtlCol="0" anchor="t">
            <a:normAutofit lnSpcReduction="10000"/>
          </a:bodyPr>
          <a:lstStyle/>
          <a:p>
            <a:pPr marL="0" indent="0" algn="r">
              <a:lnSpc>
                <a:spcPct val="123030"/>
              </a:lnSpc>
              <a:buNone/>
            </a:pPr>
            <a:r>
              <a:rPr lang="en-US" sz="2100" dirty="0">
                <a:solidFill>
                  <a:srgbClr val="405046"/>
                </a:solidFill>
                <a:latin typeface="Karla" pitchFamily="34" charset="0"/>
                <a:ea typeface="Karla" pitchFamily="34" charset="-122"/>
                <a:cs typeface="Karla" pitchFamily="34" charset="-120"/>
              </a:rPr>
              <a:t>Wraparound health services for veterans and families. Delivered alongside bylaws, policy suite, capability statement, and a 2026–2028 strategic plan.</a:t>
            </a:r>
            <a:endParaRPr lang="en-US" sz="2100" dirty="0"/>
          </a:p>
        </p:txBody>
      </p:sp>
      <p:sp>
        <p:nvSpPr>
          <p:cNvPr id="5" name="Shape 3"/>
          <p:cNvSpPr/>
          <p:nvPr/>
        </p:nvSpPr>
        <p:spPr>
          <a:xfrm>
            <a:off x="952500" y="2727722"/>
            <a:ext cx="16383000" cy="6892528"/>
          </a:xfrm>
          <a:prstGeom prst="rect">
            <a:avLst/>
          </a:prstGeom>
          <a:solidFill>
            <a:srgbClr val="FFFFFF"/>
          </a:solidFill>
          <a:ln/>
        </p:spPr>
        <p:txBody>
          <a:bodyPr/>
          <a:lstStyle/>
          <a:p>
            <a:endParaRPr lang="en-US"/>
          </a:p>
        </p:txBody>
      </p:sp>
      <p:pic>
        <p:nvPicPr>
          <p:cNvPr id="6" name="Image 0" descr="preencoded.png"/>
          <p:cNvPicPr>
            <a:picLocks noChangeAspect="1"/>
          </p:cNvPicPr>
          <p:nvPr/>
        </p:nvPicPr>
        <p:blipFill>
          <a:blip r:embed="rId3"/>
          <a:srcRect l="-34029" r="-34029"/>
          <a:stretch/>
        </p:blipFill>
        <p:spPr>
          <a:xfrm>
            <a:off x="952500" y="2727722"/>
            <a:ext cx="16383000" cy="6892528"/>
          </a:xfrm>
          <a:prstGeom prst="rect">
            <a:avLst/>
          </a:prstGeom>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B0B18"/>
        </a:solidFill>
        <a:effectLst/>
      </p:bgPr>
    </p:bg>
    <p:spTree>
      <p:nvGrpSpPr>
        <p:cNvPr id="1" name=""/>
        <p:cNvGrpSpPr/>
        <p:nvPr/>
      </p:nvGrpSpPr>
      <p:grpSpPr>
        <a:xfrm>
          <a:off x="0" y="0"/>
          <a:ext cx="0" cy="0"/>
          <a:chOff x="0" y="0"/>
          <a:chExt cx="0" cy="0"/>
        </a:xfrm>
      </p:grpSpPr>
      <p:sp>
        <p:nvSpPr>
          <p:cNvPr id="2" name="Text 0"/>
          <p:cNvSpPr/>
          <p:nvPr/>
        </p:nvSpPr>
        <p:spPr>
          <a:xfrm>
            <a:off x="952500" y="1327993"/>
            <a:ext cx="6380634"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663" dirty="0">
                <a:solidFill>
                  <a:srgbClr val="22D3EE"/>
                </a:solidFill>
                <a:latin typeface="Josefin Sans" pitchFamily="34" charset="0"/>
                <a:ea typeface="Josefin Sans" pitchFamily="34" charset="-122"/>
                <a:cs typeface="Josefin Sans" pitchFamily="34" charset="-120"/>
              </a:rPr>
              <a:t>CASE STUDY · BRAND SYSTEM</a:t>
            </a:r>
            <a:endParaRPr lang="en-US" sz="1950" dirty="0"/>
          </a:p>
        </p:txBody>
      </p:sp>
      <p:sp>
        <p:nvSpPr>
          <p:cNvPr id="3" name="Text 1"/>
          <p:cNvSpPr/>
          <p:nvPr/>
        </p:nvSpPr>
        <p:spPr>
          <a:xfrm>
            <a:off x="952500" y="1832818"/>
            <a:ext cx="6380634" cy="704404"/>
          </a:xfrm>
          <a:prstGeom prst="rect">
            <a:avLst/>
          </a:prstGeom>
          <a:noFill/>
          <a:ln/>
        </p:spPr>
        <p:txBody>
          <a:bodyPr wrap="square" lIns="25400" tIns="25400" rIns="25400" bIns="25400" rtlCol="0" anchor="t">
            <a:normAutofit fontScale="92500" lnSpcReduction="20000"/>
          </a:bodyPr>
          <a:lstStyle/>
          <a:p>
            <a:pPr marL="0" indent="0" algn="l">
              <a:lnSpc>
                <a:spcPct val="104418"/>
              </a:lnSpc>
              <a:buNone/>
            </a:pPr>
            <a:r>
              <a:rPr lang="en-US" sz="4950" dirty="0">
                <a:solidFill>
                  <a:srgbClr val="F1EDE4"/>
                </a:solidFill>
                <a:latin typeface="Josefin Sans" pitchFamily="34" charset="0"/>
                <a:ea typeface="Josefin Sans" pitchFamily="34" charset="-122"/>
                <a:cs typeface="Josefin Sans" pitchFamily="34" charset="-120"/>
              </a:rPr>
              <a:t>PestZZs</a:t>
            </a:r>
            <a:endParaRPr lang="en-US" sz="4950" dirty="0"/>
          </a:p>
        </p:txBody>
      </p:sp>
      <p:sp>
        <p:nvSpPr>
          <p:cNvPr id="4" name="Text 2"/>
          <p:cNvSpPr/>
          <p:nvPr/>
        </p:nvSpPr>
        <p:spPr>
          <a:xfrm>
            <a:off x="10467975" y="952500"/>
            <a:ext cx="6867525" cy="1584722"/>
          </a:xfrm>
          <a:prstGeom prst="rect">
            <a:avLst/>
          </a:prstGeom>
          <a:noFill/>
          <a:ln/>
        </p:spPr>
        <p:txBody>
          <a:bodyPr wrap="square" lIns="25400" tIns="25400" rIns="25400" bIns="25400" rtlCol="0" anchor="t">
            <a:normAutofit lnSpcReduction="10000"/>
          </a:bodyPr>
          <a:lstStyle/>
          <a:p>
            <a:pPr marL="0" indent="0" algn="r">
              <a:lnSpc>
                <a:spcPct val="123030"/>
              </a:lnSpc>
              <a:buNone/>
            </a:pPr>
            <a:r>
              <a:rPr lang="en-US" sz="2100" dirty="0">
                <a:solidFill>
                  <a:srgbClr val="9BA3B4"/>
                </a:solidFill>
                <a:latin typeface="Karla" pitchFamily="34" charset="0"/>
                <a:ea typeface="Karla" pitchFamily="34" charset="-122"/>
                <a:cs typeface="Karla" pitchFamily="34" charset="-120"/>
              </a:rPr>
              <a:t>Commercial and government pest control, South Carolina. Wordmark, monogram family, uniform patch, foundation endorsement lockup, brand guidelines, and a WordPress theme.</a:t>
            </a:r>
            <a:endParaRPr lang="en-US" sz="2100" dirty="0"/>
          </a:p>
        </p:txBody>
      </p:sp>
      <p:sp>
        <p:nvSpPr>
          <p:cNvPr id="5" name="Shape 3"/>
          <p:cNvSpPr/>
          <p:nvPr/>
        </p:nvSpPr>
        <p:spPr>
          <a:xfrm>
            <a:off x="952500" y="3070622"/>
            <a:ext cx="3838575" cy="6454378"/>
          </a:xfrm>
          <a:prstGeom prst="rect">
            <a:avLst/>
          </a:prstGeom>
          <a:solidFill>
            <a:srgbClr val="131327"/>
          </a:solidFill>
          <a:ln/>
        </p:spPr>
        <p:txBody>
          <a:bodyPr/>
          <a:lstStyle/>
          <a:p>
            <a:endParaRPr lang="en-US"/>
          </a:p>
        </p:txBody>
      </p:sp>
      <p:pic>
        <p:nvPicPr>
          <p:cNvPr id="6" name="Image 0" descr="preencoded.png"/>
          <p:cNvPicPr>
            <a:picLocks noChangeAspect="1"/>
          </p:cNvPicPr>
          <p:nvPr/>
        </p:nvPicPr>
        <p:blipFill>
          <a:blip r:embed="rId3"/>
          <a:srcRect/>
          <a:stretch/>
        </p:blipFill>
        <p:spPr>
          <a:xfrm>
            <a:off x="1776413" y="4930973"/>
            <a:ext cx="2190750" cy="2190750"/>
          </a:xfrm>
          <a:prstGeom prst="rect">
            <a:avLst/>
          </a:prstGeom>
        </p:spPr>
      </p:pic>
      <p:sp>
        <p:nvSpPr>
          <p:cNvPr id="7" name="Text 4"/>
          <p:cNvSpPr/>
          <p:nvPr/>
        </p:nvSpPr>
        <p:spPr>
          <a:xfrm>
            <a:off x="1257300" y="8982075"/>
            <a:ext cx="3344132" cy="276225"/>
          </a:xfrm>
          <a:prstGeom prst="rect">
            <a:avLst/>
          </a:prstGeom>
          <a:noFill/>
          <a:ln/>
        </p:spPr>
        <p:txBody>
          <a:bodyPr wrap="square" lIns="25400" tIns="25400" rIns="25400" bIns="25400" rtlCol="0" anchor="t">
            <a:normAutofit fontScale="92500" lnSpcReduction="20000"/>
          </a:bodyPr>
          <a:lstStyle/>
          <a:p>
            <a:pPr marL="0" indent="0" algn="l">
              <a:buNone/>
            </a:pPr>
            <a:r>
              <a:rPr lang="en-US" sz="1875" kern="0" spc="338" dirty="0">
                <a:solidFill>
                  <a:srgbClr val="9BA3B4"/>
                </a:solidFill>
                <a:latin typeface="Josefin Sans" pitchFamily="34" charset="0"/>
                <a:ea typeface="Josefin Sans" pitchFamily="34" charset="-122"/>
                <a:cs typeface="Josefin Sans" pitchFamily="34" charset="-120"/>
              </a:rPr>
              <a:t>CYAN SQUARE ICON</a:t>
            </a:r>
            <a:endParaRPr lang="en-US" sz="1875" dirty="0"/>
          </a:p>
        </p:txBody>
      </p:sp>
      <p:sp>
        <p:nvSpPr>
          <p:cNvPr id="8" name="Shape 5"/>
          <p:cNvSpPr/>
          <p:nvPr/>
        </p:nvSpPr>
        <p:spPr>
          <a:xfrm>
            <a:off x="5133975" y="3070622"/>
            <a:ext cx="3838575" cy="6454378"/>
          </a:xfrm>
          <a:prstGeom prst="rect">
            <a:avLst/>
          </a:prstGeom>
          <a:solidFill>
            <a:srgbClr val="131327"/>
          </a:solidFill>
          <a:ln/>
        </p:spPr>
        <p:txBody>
          <a:bodyPr/>
          <a:lstStyle/>
          <a:p>
            <a:endParaRPr lang="en-US"/>
          </a:p>
        </p:txBody>
      </p:sp>
      <p:pic>
        <p:nvPicPr>
          <p:cNvPr id="9" name="Image 1" descr="preencoded.png"/>
          <p:cNvPicPr>
            <a:picLocks noChangeAspect="1"/>
          </p:cNvPicPr>
          <p:nvPr/>
        </p:nvPicPr>
        <p:blipFill>
          <a:blip r:embed="rId4"/>
          <a:srcRect/>
          <a:stretch/>
        </p:blipFill>
        <p:spPr>
          <a:xfrm>
            <a:off x="5957888" y="4811911"/>
            <a:ext cx="2190750" cy="2190750"/>
          </a:xfrm>
          <a:prstGeom prst="rect">
            <a:avLst/>
          </a:prstGeom>
        </p:spPr>
      </p:pic>
      <p:sp>
        <p:nvSpPr>
          <p:cNvPr id="10" name="Text 6"/>
          <p:cNvSpPr/>
          <p:nvPr/>
        </p:nvSpPr>
        <p:spPr>
          <a:xfrm>
            <a:off x="5438775" y="8743950"/>
            <a:ext cx="3344132" cy="514350"/>
          </a:xfrm>
          <a:prstGeom prst="rect">
            <a:avLst/>
          </a:prstGeom>
          <a:noFill/>
          <a:ln/>
        </p:spPr>
        <p:txBody>
          <a:bodyPr wrap="square" lIns="25400" tIns="25400" rIns="25400" bIns="25400" rtlCol="0" anchor="t">
            <a:normAutofit fontScale="92500" lnSpcReduction="20000"/>
          </a:bodyPr>
          <a:lstStyle/>
          <a:p>
            <a:pPr marL="0" indent="0" algn="l">
              <a:buNone/>
            </a:pPr>
            <a:r>
              <a:rPr lang="en-US" sz="1875" kern="0" spc="338" dirty="0">
                <a:solidFill>
                  <a:srgbClr val="9BA3B4"/>
                </a:solidFill>
                <a:latin typeface="Josefin Sans" pitchFamily="34" charset="0"/>
                <a:ea typeface="Josefin Sans" pitchFamily="34" charset="-122"/>
                <a:cs typeface="Josefin Sans" pitchFamily="34" charset="-120"/>
              </a:rPr>
              <a:t>MAGENTA CIRCLE ICON</a:t>
            </a:r>
            <a:endParaRPr lang="en-US" sz="1875" dirty="0"/>
          </a:p>
        </p:txBody>
      </p:sp>
      <p:sp>
        <p:nvSpPr>
          <p:cNvPr id="11" name="Shape 7"/>
          <p:cNvSpPr/>
          <p:nvPr/>
        </p:nvSpPr>
        <p:spPr>
          <a:xfrm>
            <a:off x="9315450" y="3070622"/>
            <a:ext cx="3838575" cy="6454378"/>
          </a:xfrm>
          <a:prstGeom prst="rect">
            <a:avLst/>
          </a:prstGeom>
          <a:solidFill>
            <a:srgbClr val="131327"/>
          </a:solidFill>
          <a:ln/>
        </p:spPr>
        <p:txBody>
          <a:bodyPr/>
          <a:lstStyle/>
          <a:p>
            <a:endParaRPr lang="en-US"/>
          </a:p>
        </p:txBody>
      </p:sp>
      <p:pic>
        <p:nvPicPr>
          <p:cNvPr id="12" name="Image 2" descr="preencoded.png"/>
          <p:cNvPicPr>
            <a:picLocks noChangeAspect="1"/>
          </p:cNvPicPr>
          <p:nvPr/>
        </p:nvPicPr>
        <p:blipFill>
          <a:blip r:embed="rId5"/>
          <a:srcRect/>
          <a:stretch/>
        </p:blipFill>
        <p:spPr>
          <a:xfrm>
            <a:off x="10139363" y="4811911"/>
            <a:ext cx="2190750" cy="2190750"/>
          </a:xfrm>
          <a:prstGeom prst="rect">
            <a:avLst/>
          </a:prstGeom>
        </p:spPr>
      </p:pic>
      <p:sp>
        <p:nvSpPr>
          <p:cNvPr id="13" name="Text 8"/>
          <p:cNvSpPr/>
          <p:nvPr/>
        </p:nvSpPr>
        <p:spPr>
          <a:xfrm>
            <a:off x="9620250" y="8743950"/>
            <a:ext cx="3344132" cy="514350"/>
          </a:xfrm>
          <a:prstGeom prst="rect">
            <a:avLst/>
          </a:prstGeom>
          <a:noFill/>
          <a:ln/>
        </p:spPr>
        <p:txBody>
          <a:bodyPr wrap="square" lIns="25400" tIns="25400" rIns="25400" bIns="25400" rtlCol="0" anchor="t">
            <a:normAutofit fontScale="92500" lnSpcReduction="20000"/>
          </a:bodyPr>
          <a:lstStyle/>
          <a:p>
            <a:pPr marL="0" indent="0" algn="l">
              <a:buNone/>
            </a:pPr>
            <a:r>
              <a:rPr lang="en-US" sz="1875" kern="0" spc="338" dirty="0">
                <a:solidFill>
                  <a:srgbClr val="9BA3B4"/>
                </a:solidFill>
                <a:latin typeface="Josefin Sans" pitchFamily="34" charset="0"/>
                <a:ea typeface="Josefin Sans" pitchFamily="34" charset="-122"/>
                <a:cs typeface="Josefin Sans" pitchFamily="34" charset="-120"/>
              </a:rPr>
              <a:t>ROUNDED NEON BADGE</a:t>
            </a:r>
            <a:endParaRPr lang="en-US" sz="1875" dirty="0"/>
          </a:p>
        </p:txBody>
      </p:sp>
      <p:sp>
        <p:nvSpPr>
          <p:cNvPr id="14" name="Shape 9"/>
          <p:cNvSpPr/>
          <p:nvPr/>
        </p:nvSpPr>
        <p:spPr>
          <a:xfrm>
            <a:off x="13496925" y="3070622"/>
            <a:ext cx="3838575" cy="6454378"/>
          </a:xfrm>
          <a:prstGeom prst="rect">
            <a:avLst/>
          </a:prstGeom>
          <a:solidFill>
            <a:srgbClr val="131327"/>
          </a:solidFill>
          <a:ln/>
        </p:spPr>
        <p:txBody>
          <a:bodyPr/>
          <a:lstStyle/>
          <a:p>
            <a:endParaRPr lang="en-US"/>
          </a:p>
        </p:txBody>
      </p:sp>
      <p:pic>
        <p:nvPicPr>
          <p:cNvPr id="15" name="Image 3" descr="preencoded.png"/>
          <p:cNvPicPr>
            <a:picLocks noChangeAspect="1"/>
          </p:cNvPicPr>
          <p:nvPr/>
        </p:nvPicPr>
        <p:blipFill>
          <a:blip r:embed="rId6"/>
          <a:srcRect/>
          <a:stretch/>
        </p:blipFill>
        <p:spPr>
          <a:xfrm>
            <a:off x="14320838" y="4930973"/>
            <a:ext cx="2190750" cy="2190750"/>
          </a:xfrm>
          <a:prstGeom prst="rect">
            <a:avLst/>
          </a:prstGeom>
        </p:spPr>
      </p:pic>
      <p:sp>
        <p:nvSpPr>
          <p:cNvPr id="16" name="Text 10"/>
          <p:cNvSpPr/>
          <p:nvPr/>
        </p:nvSpPr>
        <p:spPr>
          <a:xfrm>
            <a:off x="13801725" y="8982075"/>
            <a:ext cx="3344132" cy="276225"/>
          </a:xfrm>
          <a:prstGeom prst="rect">
            <a:avLst/>
          </a:prstGeom>
          <a:noFill/>
          <a:ln/>
        </p:spPr>
        <p:txBody>
          <a:bodyPr wrap="square" lIns="25400" tIns="25400" rIns="25400" bIns="25400" rtlCol="0" anchor="t">
            <a:normAutofit fontScale="92500" lnSpcReduction="20000"/>
          </a:bodyPr>
          <a:lstStyle/>
          <a:p>
            <a:pPr marL="0" indent="0" algn="l">
              <a:buNone/>
            </a:pPr>
            <a:r>
              <a:rPr lang="en-US" sz="1875" kern="0" spc="338" dirty="0">
                <a:solidFill>
                  <a:srgbClr val="9BA3B4"/>
                </a:solidFill>
                <a:latin typeface="Josefin Sans" pitchFamily="34" charset="0"/>
                <a:ea typeface="Josefin Sans" pitchFamily="34" charset="-122"/>
                <a:cs typeface="Josefin Sans" pitchFamily="34" charset="-120"/>
              </a:rPr>
              <a:t>UNIFORM PATCH</a:t>
            </a:r>
            <a:endParaRPr lang="en-US" sz="1875"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B0B18"/>
        </a:solidFill>
        <a:effectLst/>
      </p:bgPr>
    </p:bg>
    <p:spTree>
      <p:nvGrpSpPr>
        <p:cNvPr id="1" name=""/>
        <p:cNvGrpSpPr/>
        <p:nvPr/>
      </p:nvGrpSpPr>
      <p:grpSpPr>
        <a:xfrm>
          <a:off x="0" y="0"/>
          <a:ext cx="0" cy="0"/>
          <a:chOff x="0" y="0"/>
          <a:chExt cx="0" cy="0"/>
        </a:xfrm>
      </p:grpSpPr>
      <p:sp>
        <p:nvSpPr>
          <p:cNvPr id="2" name="Text 0"/>
          <p:cNvSpPr/>
          <p:nvPr/>
        </p:nvSpPr>
        <p:spPr>
          <a:xfrm>
            <a:off x="952500" y="952500"/>
            <a:ext cx="18021300"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663" dirty="0">
                <a:solidFill>
                  <a:srgbClr val="22D3EE"/>
                </a:solidFill>
                <a:latin typeface="Josefin Sans" pitchFamily="34" charset="0"/>
                <a:ea typeface="Josefin Sans" pitchFamily="34" charset="-122"/>
                <a:cs typeface="Josefin Sans" pitchFamily="34" charset="-120"/>
              </a:rPr>
              <a:t>PESTZZS · APPLIED</a:t>
            </a:r>
            <a:endParaRPr lang="en-US" sz="1950" dirty="0"/>
          </a:p>
        </p:txBody>
      </p:sp>
      <p:sp>
        <p:nvSpPr>
          <p:cNvPr id="3" name="Text 1"/>
          <p:cNvSpPr/>
          <p:nvPr/>
        </p:nvSpPr>
        <p:spPr>
          <a:xfrm>
            <a:off x="952500" y="1495425"/>
            <a:ext cx="18021300" cy="744736"/>
          </a:xfrm>
          <a:prstGeom prst="rect">
            <a:avLst/>
          </a:prstGeom>
          <a:noFill/>
          <a:ln/>
        </p:spPr>
        <p:txBody>
          <a:bodyPr wrap="square" lIns="25400" tIns="25400" rIns="25400" bIns="25400" rtlCol="0" anchor="t">
            <a:normAutofit fontScale="92500" lnSpcReduction="20000"/>
          </a:bodyPr>
          <a:lstStyle/>
          <a:p>
            <a:pPr marL="0" indent="0" algn="l">
              <a:lnSpc>
                <a:spcPct val="104507"/>
              </a:lnSpc>
              <a:buNone/>
            </a:pPr>
            <a:r>
              <a:rPr lang="en-US" sz="5250" dirty="0">
                <a:solidFill>
                  <a:srgbClr val="F1EDE4"/>
                </a:solidFill>
                <a:latin typeface="Josefin Sans" pitchFamily="34" charset="0"/>
                <a:ea typeface="Josefin Sans" pitchFamily="34" charset="-122"/>
                <a:cs typeface="Josefin Sans" pitchFamily="34" charset="-120"/>
              </a:rPr>
              <a:t>The system in use</a:t>
            </a:r>
            <a:endParaRPr lang="en-US" sz="5250" dirty="0"/>
          </a:p>
        </p:txBody>
      </p:sp>
      <p:sp>
        <p:nvSpPr>
          <p:cNvPr id="4" name="Shape 2"/>
          <p:cNvSpPr/>
          <p:nvPr/>
        </p:nvSpPr>
        <p:spPr>
          <a:xfrm>
            <a:off x="952500" y="2621161"/>
            <a:ext cx="16383000" cy="3747195"/>
          </a:xfrm>
          <a:prstGeom prst="rect">
            <a:avLst/>
          </a:prstGeom>
          <a:solidFill>
            <a:srgbClr val="131327"/>
          </a:solidFill>
          <a:ln/>
        </p:spPr>
        <p:txBody>
          <a:bodyPr/>
          <a:lstStyle/>
          <a:p>
            <a:endParaRPr lang="en-US"/>
          </a:p>
        </p:txBody>
      </p:sp>
      <p:pic>
        <p:nvPicPr>
          <p:cNvPr id="5" name="Image 0" descr="preencoded.png"/>
          <p:cNvPicPr>
            <a:picLocks noChangeAspect="1"/>
          </p:cNvPicPr>
          <p:nvPr/>
        </p:nvPicPr>
        <p:blipFill>
          <a:blip r:embed="rId3"/>
          <a:srcRect t="19943" b="19943"/>
          <a:stretch/>
        </p:blipFill>
        <p:spPr>
          <a:xfrm>
            <a:off x="952500" y="2621161"/>
            <a:ext cx="16383000" cy="3747195"/>
          </a:xfrm>
          <a:prstGeom prst="rect">
            <a:avLst/>
          </a:prstGeom>
        </p:spPr>
      </p:pic>
      <p:sp>
        <p:nvSpPr>
          <p:cNvPr id="6" name="Shape 3"/>
          <p:cNvSpPr/>
          <p:nvPr/>
        </p:nvSpPr>
        <p:spPr>
          <a:xfrm>
            <a:off x="952500" y="6749355"/>
            <a:ext cx="8001000" cy="2775645"/>
          </a:xfrm>
          <a:prstGeom prst="rect">
            <a:avLst/>
          </a:prstGeom>
          <a:solidFill>
            <a:srgbClr val="FFFFFF"/>
          </a:solidFill>
          <a:ln/>
        </p:spPr>
        <p:txBody>
          <a:bodyPr/>
          <a:lstStyle/>
          <a:p>
            <a:endParaRPr lang="en-US"/>
          </a:p>
        </p:txBody>
      </p:sp>
      <p:pic>
        <p:nvPicPr>
          <p:cNvPr id="7" name="Image 1" descr="preencoded.png"/>
          <p:cNvPicPr>
            <a:picLocks noChangeAspect="1"/>
          </p:cNvPicPr>
          <p:nvPr/>
        </p:nvPicPr>
        <p:blipFill>
          <a:blip r:embed="rId4"/>
          <a:srcRect l="-3" r="-3"/>
          <a:stretch/>
        </p:blipFill>
        <p:spPr>
          <a:xfrm>
            <a:off x="3230463" y="7168455"/>
            <a:ext cx="3444925" cy="1937296"/>
          </a:xfrm>
          <a:prstGeom prst="rect">
            <a:avLst/>
          </a:prstGeom>
        </p:spPr>
      </p:pic>
      <p:sp>
        <p:nvSpPr>
          <p:cNvPr id="8" name="Shape 4"/>
          <p:cNvSpPr/>
          <p:nvPr/>
        </p:nvSpPr>
        <p:spPr>
          <a:xfrm>
            <a:off x="9334500" y="6749355"/>
            <a:ext cx="8001000" cy="2775645"/>
          </a:xfrm>
          <a:prstGeom prst="rect">
            <a:avLst/>
          </a:prstGeom>
          <a:solidFill>
            <a:srgbClr val="131327"/>
          </a:solidFill>
          <a:ln/>
        </p:spPr>
        <p:txBody>
          <a:bodyPr/>
          <a:lstStyle/>
          <a:p>
            <a:endParaRPr lang="en-US"/>
          </a:p>
        </p:txBody>
      </p:sp>
      <p:pic>
        <p:nvPicPr>
          <p:cNvPr id="9" name="Image 2" descr="preencoded.png"/>
          <p:cNvPicPr>
            <a:picLocks noChangeAspect="1"/>
          </p:cNvPicPr>
          <p:nvPr/>
        </p:nvPicPr>
        <p:blipFill>
          <a:blip r:embed="rId5"/>
          <a:srcRect l="-4" r="-4"/>
          <a:stretch/>
        </p:blipFill>
        <p:spPr>
          <a:xfrm>
            <a:off x="11612910" y="7168455"/>
            <a:ext cx="3444032" cy="1937296"/>
          </a:xfrm>
          <a:prstGeom prst="rect">
            <a:avLst/>
          </a:prstGeom>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AF8F3"/>
        </a:solidFill>
        <a:effectLst/>
      </p:bgPr>
    </p:bg>
    <p:spTree>
      <p:nvGrpSpPr>
        <p:cNvPr id="1" name=""/>
        <p:cNvGrpSpPr/>
        <p:nvPr/>
      </p:nvGrpSpPr>
      <p:grpSpPr>
        <a:xfrm>
          <a:off x="0" y="0"/>
          <a:ext cx="0" cy="0"/>
          <a:chOff x="0" y="0"/>
          <a:chExt cx="0" cy="0"/>
        </a:xfrm>
      </p:grpSpPr>
      <p:sp>
        <p:nvSpPr>
          <p:cNvPr id="2" name="Text 0"/>
          <p:cNvSpPr/>
          <p:nvPr/>
        </p:nvSpPr>
        <p:spPr>
          <a:xfrm>
            <a:off x="952500" y="952500"/>
            <a:ext cx="18021300"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663" dirty="0">
                <a:solidFill>
                  <a:srgbClr val="A98A4B"/>
                </a:solidFill>
                <a:latin typeface="Josefin Sans" pitchFamily="34" charset="0"/>
                <a:ea typeface="Josefin Sans" pitchFamily="34" charset="-122"/>
                <a:cs typeface="Josefin Sans" pitchFamily="34" charset="-120"/>
              </a:rPr>
              <a:t>CASE STUDY · CONCEPT DEVELOPMENT</a:t>
            </a:r>
            <a:endParaRPr lang="en-US" sz="1950" dirty="0"/>
          </a:p>
        </p:txBody>
      </p:sp>
      <p:sp>
        <p:nvSpPr>
          <p:cNvPr id="3" name="Text 1"/>
          <p:cNvSpPr/>
          <p:nvPr/>
        </p:nvSpPr>
        <p:spPr>
          <a:xfrm>
            <a:off x="952500" y="1495425"/>
            <a:ext cx="18021300" cy="744736"/>
          </a:xfrm>
          <a:prstGeom prst="rect">
            <a:avLst/>
          </a:prstGeom>
          <a:noFill/>
          <a:ln/>
        </p:spPr>
        <p:txBody>
          <a:bodyPr wrap="square" lIns="25400" tIns="25400" rIns="25400" bIns="25400" rtlCol="0" anchor="t">
            <a:normAutofit fontScale="92500" lnSpcReduction="20000"/>
          </a:bodyPr>
          <a:lstStyle/>
          <a:p>
            <a:pPr marL="0" indent="0" algn="l">
              <a:lnSpc>
                <a:spcPct val="104507"/>
              </a:lnSpc>
              <a:buNone/>
            </a:pPr>
            <a:r>
              <a:rPr lang="en-US" sz="5250" dirty="0">
                <a:solidFill>
                  <a:srgbClr val="16211B"/>
                </a:solidFill>
                <a:latin typeface="Josefin Sans" pitchFamily="34" charset="0"/>
                <a:ea typeface="Josefin Sans" pitchFamily="34" charset="-122"/>
                <a:cs typeface="Josefin Sans" pitchFamily="34" charset="-120"/>
              </a:rPr>
              <a:t>TRECIG: four routes, one decision</a:t>
            </a:r>
            <a:endParaRPr lang="en-US" sz="5250" dirty="0"/>
          </a:p>
        </p:txBody>
      </p:sp>
      <p:sp>
        <p:nvSpPr>
          <p:cNvPr id="4" name="Text 2"/>
          <p:cNvSpPr/>
          <p:nvPr/>
        </p:nvSpPr>
        <p:spPr>
          <a:xfrm>
            <a:off x="952500" y="2430661"/>
            <a:ext cx="13342620" cy="1366838"/>
          </a:xfrm>
          <a:prstGeom prst="rect">
            <a:avLst/>
          </a:prstGeom>
          <a:noFill/>
          <a:ln/>
        </p:spPr>
        <p:txBody>
          <a:bodyPr wrap="square" lIns="25400" tIns="25400" rIns="25400" bIns="25400" rtlCol="0" anchor="t">
            <a:normAutofit/>
          </a:bodyPr>
          <a:lstStyle/>
          <a:p>
            <a:pPr marL="0" indent="0" algn="l">
              <a:lnSpc>
                <a:spcPct val="129167"/>
              </a:lnSpc>
              <a:buNone/>
            </a:pPr>
            <a:r>
              <a:rPr lang="en-US" sz="2325" dirty="0">
                <a:solidFill>
                  <a:srgbClr val="405046"/>
                </a:solidFill>
                <a:latin typeface="Karla" pitchFamily="34" charset="0"/>
                <a:ea typeface="Karla" pitchFamily="34" charset="-122"/>
                <a:cs typeface="Karla" pitchFamily="34" charset="-120"/>
              </a:rPr>
              <a:t>A veteran-owned cybersecurity contractor, SDVOSB and TS/SCI cleared. We presented four distinct territories rather than four versions of one idea, so the client chose a position, not a picture.</a:t>
            </a:r>
            <a:endParaRPr lang="en-US" sz="2325" dirty="0"/>
          </a:p>
        </p:txBody>
      </p:sp>
      <p:sp>
        <p:nvSpPr>
          <p:cNvPr id="5" name="Shape 3"/>
          <p:cNvSpPr/>
          <p:nvPr/>
        </p:nvSpPr>
        <p:spPr>
          <a:xfrm>
            <a:off x="952500" y="4388048"/>
            <a:ext cx="16383000" cy="5136952"/>
          </a:xfrm>
          <a:prstGeom prst="rect">
            <a:avLst/>
          </a:prstGeom>
          <a:solidFill>
            <a:srgbClr val="D9D3C6"/>
          </a:solidFill>
          <a:ln/>
        </p:spPr>
        <p:txBody>
          <a:bodyPr/>
          <a:lstStyle/>
          <a:p>
            <a:endParaRPr lang="en-US"/>
          </a:p>
        </p:txBody>
      </p:sp>
      <p:sp>
        <p:nvSpPr>
          <p:cNvPr id="6" name="Shape 4"/>
          <p:cNvSpPr/>
          <p:nvPr/>
        </p:nvSpPr>
        <p:spPr>
          <a:xfrm>
            <a:off x="952500" y="4388048"/>
            <a:ext cx="4088606" cy="5136952"/>
          </a:xfrm>
          <a:prstGeom prst="rect">
            <a:avLst/>
          </a:prstGeom>
          <a:solidFill>
            <a:srgbClr val="FAF8F3"/>
          </a:solidFill>
          <a:ln/>
        </p:spPr>
        <p:txBody>
          <a:bodyPr/>
          <a:lstStyle/>
          <a:p>
            <a:endParaRPr lang="en-US"/>
          </a:p>
        </p:txBody>
      </p:sp>
      <p:sp>
        <p:nvSpPr>
          <p:cNvPr id="7" name="Text 5"/>
          <p:cNvSpPr/>
          <p:nvPr/>
        </p:nvSpPr>
        <p:spPr>
          <a:xfrm>
            <a:off x="952500" y="5805041"/>
            <a:ext cx="4036457"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390" dirty="0">
                <a:solidFill>
                  <a:srgbClr val="A98A4B"/>
                </a:solidFill>
                <a:latin typeface="Josefin Sans" pitchFamily="34" charset="0"/>
                <a:ea typeface="Josefin Sans" pitchFamily="34" charset="-122"/>
                <a:cs typeface="Josefin Sans" pitchFamily="34" charset="-120"/>
              </a:rPr>
              <a:t>Route A</a:t>
            </a:r>
            <a:endParaRPr lang="en-US" sz="1950" dirty="0"/>
          </a:p>
        </p:txBody>
      </p:sp>
      <p:sp>
        <p:nvSpPr>
          <p:cNvPr id="8" name="Text 6"/>
          <p:cNvSpPr/>
          <p:nvPr/>
        </p:nvSpPr>
        <p:spPr>
          <a:xfrm>
            <a:off x="952500" y="6252716"/>
            <a:ext cx="4036457" cy="523875"/>
          </a:xfrm>
          <a:prstGeom prst="rect">
            <a:avLst/>
          </a:prstGeom>
          <a:noFill/>
          <a:ln/>
        </p:spPr>
        <p:txBody>
          <a:bodyPr wrap="square" lIns="25400" tIns="25400" rIns="25400" bIns="25400" rtlCol="0" anchor="t">
            <a:normAutofit fontScale="92500" lnSpcReduction="20000"/>
          </a:bodyPr>
          <a:lstStyle/>
          <a:p>
            <a:pPr marL="0" indent="0" algn="l">
              <a:buNone/>
            </a:pPr>
            <a:r>
              <a:rPr lang="en-US" sz="3750" dirty="0">
                <a:solidFill>
                  <a:srgbClr val="16211B"/>
                </a:solidFill>
                <a:latin typeface="Josefin Sans" pitchFamily="34" charset="0"/>
                <a:ea typeface="Josefin Sans" pitchFamily="34" charset="-122"/>
                <a:cs typeface="Josefin Sans" pitchFamily="34" charset="-120"/>
              </a:rPr>
              <a:t>Command</a:t>
            </a:r>
            <a:endParaRPr lang="en-US" sz="3750" dirty="0"/>
          </a:p>
        </p:txBody>
      </p:sp>
      <p:sp>
        <p:nvSpPr>
          <p:cNvPr id="9" name="Text 7"/>
          <p:cNvSpPr/>
          <p:nvPr/>
        </p:nvSpPr>
        <p:spPr>
          <a:xfrm>
            <a:off x="952500" y="6948041"/>
            <a:ext cx="3779591" cy="1198066"/>
          </a:xfrm>
          <a:prstGeom prst="rect">
            <a:avLst/>
          </a:prstGeom>
          <a:noFill/>
          <a:ln/>
        </p:spPr>
        <p:txBody>
          <a:bodyPr wrap="square" lIns="25400" tIns="25400" rIns="25400" bIns="25400" rtlCol="0" anchor="t">
            <a:normAutofit lnSpcReduction="10000"/>
          </a:bodyPr>
          <a:lstStyle/>
          <a:p>
            <a:pPr marL="0" indent="0" algn="l">
              <a:lnSpc>
                <a:spcPct val="123030"/>
              </a:lnSpc>
              <a:buNone/>
            </a:pPr>
            <a:r>
              <a:rPr lang="en-US" sz="2100" dirty="0">
                <a:solidFill>
                  <a:srgbClr val="405046"/>
                </a:solidFill>
                <a:latin typeface="Karla" pitchFamily="34" charset="0"/>
                <a:ea typeface="Karla" pitchFamily="34" charset="-122"/>
                <a:cs typeface="Karla" pitchFamily="34" charset="-120"/>
              </a:rPr>
              <a:t>Authority and chain of custody. Military heritage worn openly.</a:t>
            </a:r>
            <a:endParaRPr lang="en-US" sz="2100" dirty="0"/>
          </a:p>
        </p:txBody>
      </p:sp>
      <p:sp>
        <p:nvSpPr>
          <p:cNvPr id="10" name="Shape 8"/>
          <p:cNvSpPr/>
          <p:nvPr/>
        </p:nvSpPr>
        <p:spPr>
          <a:xfrm>
            <a:off x="5050631" y="4388048"/>
            <a:ext cx="4088606" cy="5136952"/>
          </a:xfrm>
          <a:prstGeom prst="rect">
            <a:avLst/>
          </a:prstGeom>
          <a:solidFill>
            <a:srgbClr val="FAF8F3"/>
          </a:solidFill>
          <a:ln/>
        </p:spPr>
        <p:txBody>
          <a:bodyPr/>
          <a:lstStyle/>
          <a:p>
            <a:endParaRPr lang="en-US"/>
          </a:p>
        </p:txBody>
      </p:sp>
      <p:sp>
        <p:nvSpPr>
          <p:cNvPr id="11" name="Text 9"/>
          <p:cNvSpPr/>
          <p:nvPr/>
        </p:nvSpPr>
        <p:spPr>
          <a:xfrm>
            <a:off x="5469731" y="5611713"/>
            <a:ext cx="3575447"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390" dirty="0">
                <a:solidFill>
                  <a:srgbClr val="A98A4B"/>
                </a:solidFill>
                <a:latin typeface="Josefin Sans" pitchFamily="34" charset="0"/>
                <a:ea typeface="Josefin Sans" pitchFamily="34" charset="-122"/>
                <a:cs typeface="Josefin Sans" pitchFamily="34" charset="-120"/>
              </a:rPr>
              <a:t>Route B</a:t>
            </a:r>
            <a:endParaRPr lang="en-US" sz="1950" dirty="0"/>
          </a:p>
        </p:txBody>
      </p:sp>
      <p:sp>
        <p:nvSpPr>
          <p:cNvPr id="12" name="Text 10"/>
          <p:cNvSpPr/>
          <p:nvPr/>
        </p:nvSpPr>
        <p:spPr>
          <a:xfrm>
            <a:off x="5469731" y="6059388"/>
            <a:ext cx="3575447" cy="523875"/>
          </a:xfrm>
          <a:prstGeom prst="rect">
            <a:avLst/>
          </a:prstGeom>
          <a:noFill/>
          <a:ln/>
        </p:spPr>
        <p:txBody>
          <a:bodyPr wrap="square" lIns="25400" tIns="25400" rIns="25400" bIns="25400" rtlCol="0" anchor="t">
            <a:normAutofit fontScale="92500" lnSpcReduction="20000"/>
          </a:bodyPr>
          <a:lstStyle/>
          <a:p>
            <a:pPr marL="0" indent="0" algn="l">
              <a:buNone/>
            </a:pPr>
            <a:r>
              <a:rPr lang="en-US" sz="3750" dirty="0">
                <a:solidFill>
                  <a:srgbClr val="16211B"/>
                </a:solidFill>
                <a:latin typeface="Josefin Sans" pitchFamily="34" charset="0"/>
                <a:ea typeface="Josefin Sans" pitchFamily="34" charset="-122"/>
                <a:cs typeface="Josefin Sans" pitchFamily="34" charset="-120"/>
              </a:rPr>
              <a:t>Blueprint</a:t>
            </a:r>
            <a:endParaRPr lang="en-US" sz="3750" dirty="0"/>
          </a:p>
        </p:txBody>
      </p:sp>
      <p:sp>
        <p:nvSpPr>
          <p:cNvPr id="13" name="Text 11"/>
          <p:cNvSpPr/>
          <p:nvPr/>
        </p:nvSpPr>
        <p:spPr>
          <a:xfrm>
            <a:off x="5469731" y="6754713"/>
            <a:ext cx="3347918" cy="1584722"/>
          </a:xfrm>
          <a:prstGeom prst="rect">
            <a:avLst/>
          </a:prstGeom>
          <a:noFill/>
          <a:ln/>
        </p:spPr>
        <p:txBody>
          <a:bodyPr wrap="square" lIns="25400" tIns="25400" rIns="25400" bIns="25400" rtlCol="0" anchor="t">
            <a:normAutofit lnSpcReduction="10000"/>
          </a:bodyPr>
          <a:lstStyle/>
          <a:p>
            <a:pPr marL="0" indent="0" algn="l">
              <a:lnSpc>
                <a:spcPct val="123030"/>
              </a:lnSpc>
              <a:buNone/>
            </a:pPr>
            <a:r>
              <a:rPr lang="en-US" sz="2100" dirty="0">
                <a:solidFill>
                  <a:srgbClr val="405046"/>
                </a:solidFill>
                <a:latin typeface="Karla" pitchFamily="34" charset="0"/>
                <a:ea typeface="Karla" pitchFamily="34" charset="-122"/>
                <a:cs typeface="Karla" pitchFamily="34" charset="-120"/>
              </a:rPr>
              <a:t>Engineering precision. Systems drawn, not described. The route the client carried forward.</a:t>
            </a:r>
            <a:endParaRPr lang="en-US" sz="2100" dirty="0"/>
          </a:p>
        </p:txBody>
      </p:sp>
      <p:sp>
        <p:nvSpPr>
          <p:cNvPr id="14" name="Shape 12"/>
          <p:cNvSpPr/>
          <p:nvPr/>
        </p:nvSpPr>
        <p:spPr>
          <a:xfrm>
            <a:off x="9148763" y="4388048"/>
            <a:ext cx="4088606" cy="5136952"/>
          </a:xfrm>
          <a:prstGeom prst="rect">
            <a:avLst/>
          </a:prstGeom>
          <a:solidFill>
            <a:srgbClr val="FAF8F3"/>
          </a:solidFill>
          <a:ln/>
        </p:spPr>
        <p:txBody>
          <a:bodyPr/>
          <a:lstStyle/>
          <a:p>
            <a:endParaRPr lang="en-US"/>
          </a:p>
        </p:txBody>
      </p:sp>
      <p:sp>
        <p:nvSpPr>
          <p:cNvPr id="15" name="Text 13"/>
          <p:cNvSpPr/>
          <p:nvPr/>
        </p:nvSpPr>
        <p:spPr>
          <a:xfrm>
            <a:off x="9567863" y="5805041"/>
            <a:ext cx="3575447"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390" dirty="0">
                <a:solidFill>
                  <a:srgbClr val="A98A4B"/>
                </a:solidFill>
                <a:latin typeface="Josefin Sans" pitchFamily="34" charset="0"/>
                <a:ea typeface="Josefin Sans" pitchFamily="34" charset="-122"/>
                <a:cs typeface="Josefin Sans" pitchFamily="34" charset="-120"/>
              </a:rPr>
              <a:t>Route C</a:t>
            </a:r>
            <a:endParaRPr lang="en-US" sz="1950" dirty="0"/>
          </a:p>
        </p:txBody>
      </p:sp>
      <p:sp>
        <p:nvSpPr>
          <p:cNvPr id="16" name="Text 14"/>
          <p:cNvSpPr/>
          <p:nvPr/>
        </p:nvSpPr>
        <p:spPr>
          <a:xfrm>
            <a:off x="9567863" y="6252716"/>
            <a:ext cx="3575447" cy="523875"/>
          </a:xfrm>
          <a:prstGeom prst="rect">
            <a:avLst/>
          </a:prstGeom>
          <a:noFill/>
          <a:ln/>
        </p:spPr>
        <p:txBody>
          <a:bodyPr wrap="square" lIns="25400" tIns="25400" rIns="25400" bIns="25400" rtlCol="0" anchor="t">
            <a:normAutofit fontScale="92500" lnSpcReduction="20000"/>
          </a:bodyPr>
          <a:lstStyle/>
          <a:p>
            <a:pPr marL="0" indent="0" algn="l">
              <a:buNone/>
            </a:pPr>
            <a:r>
              <a:rPr lang="en-US" sz="3750" dirty="0">
                <a:solidFill>
                  <a:srgbClr val="16211B"/>
                </a:solidFill>
                <a:latin typeface="Josefin Sans" pitchFamily="34" charset="0"/>
                <a:ea typeface="Josefin Sans" pitchFamily="34" charset="-122"/>
                <a:cs typeface="Josefin Sans" pitchFamily="34" charset="-120"/>
              </a:rPr>
              <a:t>Momentum</a:t>
            </a:r>
            <a:endParaRPr lang="en-US" sz="3750" dirty="0"/>
          </a:p>
        </p:txBody>
      </p:sp>
      <p:sp>
        <p:nvSpPr>
          <p:cNvPr id="17" name="Text 15"/>
          <p:cNvSpPr/>
          <p:nvPr/>
        </p:nvSpPr>
        <p:spPr>
          <a:xfrm>
            <a:off x="9567863" y="6948041"/>
            <a:ext cx="3347918" cy="1198066"/>
          </a:xfrm>
          <a:prstGeom prst="rect">
            <a:avLst/>
          </a:prstGeom>
          <a:noFill/>
          <a:ln/>
        </p:spPr>
        <p:txBody>
          <a:bodyPr wrap="square" lIns="25400" tIns="25400" rIns="25400" bIns="25400" rtlCol="0" anchor="t">
            <a:normAutofit lnSpcReduction="10000"/>
          </a:bodyPr>
          <a:lstStyle/>
          <a:p>
            <a:pPr marL="0" indent="0" algn="l">
              <a:lnSpc>
                <a:spcPct val="123030"/>
              </a:lnSpc>
              <a:buNone/>
            </a:pPr>
            <a:r>
              <a:rPr lang="en-US" sz="2100" dirty="0">
                <a:solidFill>
                  <a:srgbClr val="405046"/>
                </a:solidFill>
                <a:latin typeface="Karla" pitchFamily="34" charset="0"/>
                <a:ea typeface="Karla" pitchFamily="34" charset="-122"/>
                <a:cs typeface="Karla" pitchFamily="34" charset="-120"/>
              </a:rPr>
              <a:t>Forward motion and speed of response. Built for growth-stage bidding.</a:t>
            </a:r>
            <a:endParaRPr lang="en-US" sz="2100" dirty="0"/>
          </a:p>
        </p:txBody>
      </p:sp>
      <p:sp>
        <p:nvSpPr>
          <p:cNvPr id="18" name="Shape 16"/>
          <p:cNvSpPr/>
          <p:nvPr/>
        </p:nvSpPr>
        <p:spPr>
          <a:xfrm>
            <a:off x="13246894" y="4388048"/>
            <a:ext cx="4088606" cy="5136952"/>
          </a:xfrm>
          <a:prstGeom prst="rect">
            <a:avLst/>
          </a:prstGeom>
          <a:solidFill>
            <a:srgbClr val="FAF8F3"/>
          </a:solidFill>
          <a:ln/>
        </p:spPr>
        <p:txBody>
          <a:bodyPr/>
          <a:lstStyle/>
          <a:p>
            <a:endParaRPr lang="en-US"/>
          </a:p>
        </p:txBody>
      </p:sp>
      <p:sp>
        <p:nvSpPr>
          <p:cNvPr id="19" name="Text 17"/>
          <p:cNvSpPr/>
          <p:nvPr/>
        </p:nvSpPr>
        <p:spPr>
          <a:xfrm>
            <a:off x="13665994" y="5805041"/>
            <a:ext cx="4036457"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390" dirty="0">
                <a:solidFill>
                  <a:srgbClr val="A98A4B"/>
                </a:solidFill>
                <a:latin typeface="Josefin Sans" pitchFamily="34" charset="0"/>
                <a:ea typeface="Josefin Sans" pitchFamily="34" charset="-122"/>
                <a:cs typeface="Josefin Sans" pitchFamily="34" charset="-120"/>
              </a:rPr>
              <a:t>Route D</a:t>
            </a:r>
            <a:endParaRPr lang="en-US" sz="1950" dirty="0"/>
          </a:p>
        </p:txBody>
      </p:sp>
      <p:sp>
        <p:nvSpPr>
          <p:cNvPr id="20" name="Text 18"/>
          <p:cNvSpPr/>
          <p:nvPr/>
        </p:nvSpPr>
        <p:spPr>
          <a:xfrm>
            <a:off x="13665994" y="6252716"/>
            <a:ext cx="4036457" cy="523875"/>
          </a:xfrm>
          <a:prstGeom prst="rect">
            <a:avLst/>
          </a:prstGeom>
          <a:noFill/>
          <a:ln/>
        </p:spPr>
        <p:txBody>
          <a:bodyPr wrap="square" lIns="25400" tIns="25400" rIns="25400" bIns="25400" rtlCol="0" anchor="t">
            <a:normAutofit fontScale="92500" lnSpcReduction="20000"/>
          </a:bodyPr>
          <a:lstStyle/>
          <a:p>
            <a:pPr marL="0" indent="0" algn="l">
              <a:buNone/>
            </a:pPr>
            <a:r>
              <a:rPr lang="en-US" sz="3750" dirty="0">
                <a:solidFill>
                  <a:srgbClr val="16211B"/>
                </a:solidFill>
                <a:latin typeface="Josefin Sans" pitchFamily="34" charset="0"/>
                <a:ea typeface="Josefin Sans" pitchFamily="34" charset="-122"/>
                <a:cs typeface="Josefin Sans" pitchFamily="34" charset="-120"/>
              </a:rPr>
              <a:t>Vanguard</a:t>
            </a:r>
            <a:endParaRPr lang="en-US" sz="3750" dirty="0"/>
          </a:p>
        </p:txBody>
      </p:sp>
      <p:sp>
        <p:nvSpPr>
          <p:cNvPr id="21" name="Text 19"/>
          <p:cNvSpPr/>
          <p:nvPr/>
        </p:nvSpPr>
        <p:spPr>
          <a:xfrm>
            <a:off x="13665994" y="6948041"/>
            <a:ext cx="3779591" cy="1198066"/>
          </a:xfrm>
          <a:prstGeom prst="rect">
            <a:avLst/>
          </a:prstGeom>
          <a:noFill/>
          <a:ln/>
        </p:spPr>
        <p:txBody>
          <a:bodyPr wrap="square" lIns="25400" tIns="25400" rIns="25400" bIns="25400" rtlCol="0" anchor="t">
            <a:normAutofit lnSpcReduction="10000"/>
          </a:bodyPr>
          <a:lstStyle/>
          <a:p>
            <a:pPr marL="0" indent="0" algn="l">
              <a:lnSpc>
                <a:spcPct val="123030"/>
              </a:lnSpc>
              <a:buNone/>
            </a:pPr>
            <a:r>
              <a:rPr lang="en-US" sz="2100" dirty="0">
                <a:solidFill>
                  <a:srgbClr val="405046"/>
                </a:solidFill>
                <a:latin typeface="Karla" pitchFamily="34" charset="0"/>
                <a:ea typeface="Karla" pitchFamily="34" charset="-122"/>
                <a:cs typeface="Karla" pitchFamily="34" charset="-120"/>
              </a:rPr>
              <a:t>Front-line posture. Emblem-led, closest to the challenge-coin tradition.</a:t>
            </a:r>
            <a:endParaRPr lang="en-US" sz="2100" dirty="0"/>
          </a:p>
        </p:txBody>
      </p:sp>
      <p:pic>
        <p:nvPicPr>
          <p:cNvPr id="23" name="Image 1" descr="preencoded.png">
            <a:extLst>
              <a:ext uri="{FF2B5EF4-FFF2-40B4-BE49-F238E27FC236}">
                <a16:creationId xmlns:a16="http://schemas.microsoft.com/office/drawing/2014/main" id="{CE63ABC4-F522-1DF4-048D-1836DB618EAE}"/>
              </a:ext>
            </a:extLst>
          </p:cNvPr>
          <p:cNvPicPr>
            <a:picLocks noChangeAspect="1"/>
          </p:cNvPicPr>
          <p:nvPr/>
        </p:nvPicPr>
        <p:blipFill>
          <a:blip r:embed="rId3"/>
          <a:stretch>
            <a:fillRect/>
          </a:stretch>
        </p:blipFill>
        <p:spPr>
          <a:xfrm>
            <a:off x="1218668" y="3395662"/>
            <a:ext cx="1778135" cy="2301107"/>
          </a:xfrm>
          <a:prstGeom prst="rect">
            <a:avLst/>
          </a:prstGeom>
        </p:spPr>
      </p:pic>
      <p:pic>
        <p:nvPicPr>
          <p:cNvPr id="24" name="Image 2" descr="preencoded.png">
            <a:extLst>
              <a:ext uri="{FF2B5EF4-FFF2-40B4-BE49-F238E27FC236}">
                <a16:creationId xmlns:a16="http://schemas.microsoft.com/office/drawing/2014/main" id="{20CC4F68-4C26-7284-1A7F-F7FB236C7AA9}"/>
              </a:ext>
            </a:extLst>
          </p:cNvPr>
          <p:cNvPicPr>
            <a:picLocks noChangeAspect="1"/>
          </p:cNvPicPr>
          <p:nvPr/>
        </p:nvPicPr>
        <p:blipFill>
          <a:blip r:embed="rId4"/>
          <a:stretch>
            <a:fillRect/>
          </a:stretch>
        </p:blipFill>
        <p:spPr>
          <a:xfrm>
            <a:off x="5375672" y="3310605"/>
            <a:ext cx="1745245" cy="2258544"/>
          </a:xfrm>
          <a:prstGeom prst="rect">
            <a:avLst/>
          </a:prstGeom>
        </p:spPr>
      </p:pic>
      <p:pic>
        <p:nvPicPr>
          <p:cNvPr id="25" name="Image 3" descr="preencoded.png">
            <a:extLst>
              <a:ext uri="{FF2B5EF4-FFF2-40B4-BE49-F238E27FC236}">
                <a16:creationId xmlns:a16="http://schemas.microsoft.com/office/drawing/2014/main" id="{E446CB23-F57F-EDA5-CFC1-0B7C919D4F6F}"/>
              </a:ext>
            </a:extLst>
          </p:cNvPr>
          <p:cNvPicPr>
            <a:picLocks noChangeAspect="1"/>
          </p:cNvPicPr>
          <p:nvPr/>
        </p:nvPicPr>
        <p:blipFill>
          <a:blip r:embed="rId5"/>
          <a:stretch>
            <a:fillRect/>
          </a:stretch>
        </p:blipFill>
        <p:spPr>
          <a:xfrm>
            <a:off x="9963150" y="3395663"/>
            <a:ext cx="1745245" cy="2258544"/>
          </a:xfrm>
          <a:prstGeom prst="rect">
            <a:avLst/>
          </a:prstGeom>
        </p:spPr>
      </p:pic>
      <p:pic>
        <p:nvPicPr>
          <p:cNvPr id="26" name="Image 4" descr="preencoded.png">
            <a:extLst>
              <a:ext uri="{FF2B5EF4-FFF2-40B4-BE49-F238E27FC236}">
                <a16:creationId xmlns:a16="http://schemas.microsoft.com/office/drawing/2014/main" id="{CE46DA56-BD8D-93E2-0882-9EF4D4D68438}"/>
              </a:ext>
            </a:extLst>
          </p:cNvPr>
          <p:cNvPicPr>
            <a:picLocks noChangeAspect="1"/>
          </p:cNvPicPr>
          <p:nvPr/>
        </p:nvPicPr>
        <p:blipFill>
          <a:blip r:embed="rId6"/>
          <a:stretch>
            <a:fillRect/>
          </a:stretch>
        </p:blipFill>
        <p:spPr>
          <a:xfrm>
            <a:off x="13747076" y="3395663"/>
            <a:ext cx="1745245" cy="2258544"/>
          </a:xfrm>
          <a:prstGeom prst="rect">
            <a:avLst/>
          </a:prstGeom>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33453B"/>
        </a:solidFill>
        <a:effectLst/>
      </p:bgPr>
    </p:bg>
    <p:spTree>
      <p:nvGrpSpPr>
        <p:cNvPr id="1" name=""/>
        <p:cNvGrpSpPr/>
        <p:nvPr/>
      </p:nvGrpSpPr>
      <p:grpSpPr>
        <a:xfrm>
          <a:off x="0" y="0"/>
          <a:ext cx="0" cy="0"/>
          <a:chOff x="0" y="0"/>
          <a:chExt cx="0" cy="0"/>
        </a:xfrm>
      </p:grpSpPr>
      <p:sp>
        <p:nvSpPr>
          <p:cNvPr id="2" name="Text 0"/>
          <p:cNvSpPr/>
          <p:nvPr/>
        </p:nvSpPr>
        <p:spPr>
          <a:xfrm>
            <a:off x="857250" y="762000"/>
            <a:ext cx="4657249"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663" dirty="0">
                <a:solidFill>
                  <a:srgbClr val="A98A4B"/>
                </a:solidFill>
                <a:latin typeface="Josefin Sans" pitchFamily="34" charset="0"/>
                <a:ea typeface="Josefin Sans" pitchFamily="34" charset="-122"/>
                <a:cs typeface="Josefin Sans" pitchFamily="34" charset="-120"/>
              </a:rPr>
              <a:t>PART ONE · CLOSE</a:t>
            </a:r>
            <a:endParaRPr lang="en-US" sz="1950" dirty="0"/>
          </a:p>
        </p:txBody>
      </p:sp>
      <p:sp>
        <p:nvSpPr>
          <p:cNvPr id="3" name="Text 1"/>
          <p:cNvSpPr/>
          <p:nvPr/>
        </p:nvSpPr>
        <p:spPr>
          <a:xfrm>
            <a:off x="857250" y="1228725"/>
            <a:ext cx="4657249" cy="643830"/>
          </a:xfrm>
          <a:prstGeom prst="rect">
            <a:avLst/>
          </a:prstGeom>
          <a:noFill/>
          <a:ln/>
        </p:spPr>
        <p:txBody>
          <a:bodyPr wrap="square" lIns="25400" tIns="25400" rIns="25400" bIns="25400" rtlCol="0" anchor="t">
            <a:normAutofit fontScale="92500" lnSpcReduction="20000"/>
          </a:bodyPr>
          <a:lstStyle/>
          <a:p>
            <a:pPr marL="0" indent="0" algn="l">
              <a:lnSpc>
                <a:spcPct val="106000"/>
              </a:lnSpc>
              <a:buNone/>
            </a:pPr>
            <a:r>
              <a:rPr lang="en-US" sz="4500" dirty="0">
                <a:solidFill>
                  <a:srgbClr val="F1EDE4"/>
                </a:solidFill>
                <a:latin typeface="Josefin Sans" pitchFamily="34" charset="0"/>
                <a:ea typeface="Josefin Sans" pitchFamily="34" charset="-122"/>
                <a:cs typeface="Josefin Sans" pitchFamily="34" charset="-120"/>
              </a:rPr>
              <a:t>Marks in the field</a:t>
            </a:r>
            <a:endParaRPr lang="en-US" sz="4500" dirty="0"/>
          </a:p>
        </p:txBody>
      </p:sp>
      <p:sp>
        <p:nvSpPr>
          <p:cNvPr id="4" name="Text 2"/>
          <p:cNvSpPr/>
          <p:nvPr/>
        </p:nvSpPr>
        <p:spPr>
          <a:xfrm>
            <a:off x="11544300" y="1088827"/>
            <a:ext cx="5886450" cy="783729"/>
          </a:xfrm>
          <a:prstGeom prst="rect">
            <a:avLst/>
          </a:prstGeom>
          <a:noFill/>
          <a:ln/>
        </p:spPr>
        <p:txBody>
          <a:bodyPr wrap="square" lIns="25400" tIns="25400" rIns="25400" bIns="25400" rtlCol="0" anchor="t">
            <a:normAutofit/>
          </a:bodyPr>
          <a:lstStyle/>
          <a:p>
            <a:pPr marL="0" indent="0" algn="r">
              <a:lnSpc>
                <a:spcPct val="122344"/>
              </a:lnSpc>
              <a:buNone/>
            </a:pPr>
            <a:r>
              <a:rPr lang="en-US" sz="2025" dirty="0">
                <a:solidFill>
                  <a:srgbClr val="C3CDBF"/>
                </a:solidFill>
                <a:latin typeface="Karla" pitchFamily="34" charset="0"/>
                <a:ea typeface="Karla" pitchFamily="34" charset="-122"/>
                <a:cs typeface="Karla" pitchFamily="34" charset="-120"/>
              </a:rPr>
              <a:t>Nonprofit, commercial, government, and cultural clients. Same discipline, different register.</a:t>
            </a:r>
            <a:endParaRPr lang="en-US" sz="2025" dirty="0"/>
          </a:p>
        </p:txBody>
      </p:sp>
      <p:sp>
        <p:nvSpPr>
          <p:cNvPr id="5" name="Shape 3"/>
          <p:cNvSpPr/>
          <p:nvPr/>
        </p:nvSpPr>
        <p:spPr>
          <a:xfrm>
            <a:off x="857250" y="2253555"/>
            <a:ext cx="5346650" cy="3578572"/>
          </a:xfrm>
          <a:prstGeom prst="rect">
            <a:avLst/>
          </a:prstGeom>
          <a:solidFill>
            <a:srgbClr val="FFFFFF"/>
          </a:solidFill>
          <a:ln/>
        </p:spPr>
        <p:txBody>
          <a:bodyPr/>
          <a:lstStyle/>
          <a:p>
            <a:endParaRPr lang="en-US"/>
          </a:p>
        </p:txBody>
      </p:sp>
      <p:pic>
        <p:nvPicPr>
          <p:cNvPr id="6" name="Image 0" descr="preencoded.png"/>
          <p:cNvPicPr>
            <a:picLocks noChangeAspect="1"/>
          </p:cNvPicPr>
          <p:nvPr/>
        </p:nvPicPr>
        <p:blipFill>
          <a:blip r:embed="rId3"/>
          <a:srcRect l="-2" r="-2"/>
          <a:stretch/>
        </p:blipFill>
        <p:spPr>
          <a:xfrm>
            <a:off x="1361033" y="2596455"/>
            <a:ext cx="4339084" cy="2892623"/>
          </a:xfrm>
          <a:prstGeom prst="rect">
            <a:avLst/>
          </a:prstGeom>
        </p:spPr>
      </p:pic>
      <p:sp>
        <p:nvSpPr>
          <p:cNvPr id="7" name="Shape 4"/>
          <p:cNvSpPr/>
          <p:nvPr/>
        </p:nvSpPr>
        <p:spPr>
          <a:xfrm>
            <a:off x="6470600" y="2253555"/>
            <a:ext cx="5346650" cy="3578572"/>
          </a:xfrm>
          <a:prstGeom prst="rect">
            <a:avLst/>
          </a:prstGeom>
          <a:solidFill>
            <a:srgbClr val="FFFFFF"/>
          </a:solidFill>
          <a:ln/>
        </p:spPr>
        <p:txBody>
          <a:bodyPr/>
          <a:lstStyle/>
          <a:p>
            <a:endParaRPr lang="en-US"/>
          </a:p>
        </p:txBody>
      </p:sp>
      <p:pic>
        <p:nvPicPr>
          <p:cNvPr id="8" name="Image 1" descr="preencoded.png"/>
          <p:cNvPicPr>
            <a:picLocks noChangeAspect="1"/>
          </p:cNvPicPr>
          <p:nvPr/>
        </p:nvPicPr>
        <p:blipFill>
          <a:blip r:embed="rId4"/>
          <a:srcRect l="-2" r="-2"/>
          <a:stretch/>
        </p:blipFill>
        <p:spPr>
          <a:xfrm>
            <a:off x="7098060" y="2596455"/>
            <a:ext cx="4091583" cy="2892623"/>
          </a:xfrm>
          <a:prstGeom prst="rect">
            <a:avLst/>
          </a:prstGeom>
        </p:spPr>
      </p:pic>
      <p:sp>
        <p:nvSpPr>
          <p:cNvPr id="9" name="Shape 5"/>
          <p:cNvSpPr/>
          <p:nvPr/>
        </p:nvSpPr>
        <p:spPr>
          <a:xfrm>
            <a:off x="12083951" y="2253555"/>
            <a:ext cx="5346650" cy="3578572"/>
          </a:xfrm>
          <a:prstGeom prst="rect">
            <a:avLst/>
          </a:prstGeom>
          <a:solidFill>
            <a:srgbClr val="0B0B18"/>
          </a:solidFill>
          <a:ln/>
        </p:spPr>
        <p:txBody>
          <a:bodyPr/>
          <a:lstStyle/>
          <a:p>
            <a:endParaRPr lang="en-US"/>
          </a:p>
        </p:txBody>
      </p:sp>
      <p:pic>
        <p:nvPicPr>
          <p:cNvPr id="10" name="Image 2" descr="preencoded.png"/>
          <p:cNvPicPr>
            <a:picLocks noChangeAspect="1"/>
          </p:cNvPicPr>
          <p:nvPr/>
        </p:nvPicPr>
        <p:blipFill>
          <a:blip r:embed="rId5"/>
          <a:srcRect l="-2" r="-2"/>
          <a:stretch/>
        </p:blipFill>
        <p:spPr>
          <a:xfrm>
            <a:off x="12426851" y="2732187"/>
            <a:ext cx="4660850" cy="2621161"/>
          </a:xfrm>
          <a:prstGeom prst="rect">
            <a:avLst/>
          </a:prstGeom>
        </p:spPr>
      </p:pic>
      <p:sp>
        <p:nvSpPr>
          <p:cNvPr id="11" name="Shape 6"/>
          <p:cNvSpPr/>
          <p:nvPr/>
        </p:nvSpPr>
        <p:spPr>
          <a:xfrm>
            <a:off x="857250" y="6098828"/>
            <a:ext cx="5346650" cy="3578572"/>
          </a:xfrm>
          <a:prstGeom prst="rect">
            <a:avLst/>
          </a:prstGeom>
          <a:solidFill>
            <a:srgbClr val="FFFFFF"/>
          </a:solidFill>
          <a:ln/>
        </p:spPr>
        <p:txBody>
          <a:bodyPr/>
          <a:lstStyle/>
          <a:p>
            <a:endParaRPr lang="en-US"/>
          </a:p>
        </p:txBody>
      </p:sp>
      <p:pic>
        <p:nvPicPr>
          <p:cNvPr id="12" name="Image 3" descr="preencoded.png"/>
          <p:cNvPicPr>
            <a:picLocks noChangeAspect="1"/>
          </p:cNvPicPr>
          <p:nvPr/>
        </p:nvPicPr>
        <p:blipFill>
          <a:blip r:embed="rId6"/>
          <a:srcRect l="-3" r="-3"/>
          <a:stretch/>
        </p:blipFill>
        <p:spPr>
          <a:xfrm>
            <a:off x="1200150" y="7071866"/>
            <a:ext cx="4660850" cy="1632347"/>
          </a:xfrm>
          <a:prstGeom prst="rect">
            <a:avLst/>
          </a:prstGeom>
        </p:spPr>
      </p:pic>
      <p:sp>
        <p:nvSpPr>
          <p:cNvPr id="13" name="Shape 7"/>
          <p:cNvSpPr/>
          <p:nvPr/>
        </p:nvSpPr>
        <p:spPr>
          <a:xfrm>
            <a:off x="6470600" y="6098828"/>
            <a:ext cx="5346650" cy="3578572"/>
          </a:xfrm>
          <a:prstGeom prst="rect">
            <a:avLst/>
          </a:prstGeom>
          <a:solidFill>
            <a:srgbClr val="FFFFFF"/>
          </a:solidFill>
          <a:ln/>
        </p:spPr>
        <p:txBody>
          <a:bodyPr/>
          <a:lstStyle/>
          <a:p>
            <a:endParaRPr lang="en-US"/>
          </a:p>
        </p:txBody>
      </p:sp>
      <p:pic>
        <p:nvPicPr>
          <p:cNvPr id="14" name="Image 4" descr="preencoded.png"/>
          <p:cNvPicPr>
            <a:picLocks noChangeAspect="1"/>
          </p:cNvPicPr>
          <p:nvPr/>
        </p:nvPicPr>
        <p:blipFill>
          <a:blip r:embed="rId7"/>
          <a:srcRect/>
          <a:stretch/>
        </p:blipFill>
        <p:spPr>
          <a:xfrm>
            <a:off x="7697539" y="6441728"/>
            <a:ext cx="2892772" cy="2892772"/>
          </a:xfrm>
          <a:prstGeom prst="rect">
            <a:avLst/>
          </a:prstGeom>
        </p:spPr>
      </p:pic>
      <p:sp>
        <p:nvSpPr>
          <p:cNvPr id="15" name="Shape 8"/>
          <p:cNvSpPr/>
          <p:nvPr/>
        </p:nvSpPr>
        <p:spPr>
          <a:xfrm>
            <a:off x="12083951" y="6098828"/>
            <a:ext cx="5346650" cy="3578572"/>
          </a:xfrm>
          <a:prstGeom prst="rect">
            <a:avLst/>
          </a:prstGeom>
          <a:solidFill>
            <a:srgbClr val="FFFFFF"/>
          </a:solidFill>
          <a:ln/>
        </p:spPr>
        <p:txBody>
          <a:bodyPr/>
          <a:lstStyle/>
          <a:p>
            <a:endParaRPr lang="en-US"/>
          </a:p>
        </p:txBody>
      </p:sp>
      <p:pic>
        <p:nvPicPr>
          <p:cNvPr id="16" name="Image 5" descr="preencoded.png"/>
          <p:cNvPicPr>
            <a:picLocks noChangeAspect="1"/>
          </p:cNvPicPr>
          <p:nvPr/>
        </p:nvPicPr>
        <p:blipFill>
          <a:blip r:embed="rId8"/>
          <a:srcRect l="-1" r="-1"/>
          <a:stretch/>
        </p:blipFill>
        <p:spPr>
          <a:xfrm>
            <a:off x="12426851" y="6865441"/>
            <a:ext cx="4660850" cy="2045196"/>
          </a:xfrm>
          <a:prstGeom prst="rect">
            <a:avLst/>
          </a:prstGeom>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6211B"/>
        </a:solidFill>
        <a:effectLst/>
      </p:bgPr>
    </p:bg>
    <p:spTree>
      <p:nvGrpSpPr>
        <p:cNvPr id="1" name=""/>
        <p:cNvGrpSpPr/>
        <p:nvPr/>
      </p:nvGrpSpPr>
      <p:grpSpPr>
        <a:xfrm>
          <a:off x="0" y="0"/>
          <a:ext cx="0" cy="0"/>
          <a:chOff x="0" y="0"/>
          <a:chExt cx="0" cy="0"/>
        </a:xfrm>
      </p:grpSpPr>
      <p:sp>
        <p:nvSpPr>
          <p:cNvPr id="2" name="Shape 0"/>
          <p:cNvSpPr/>
          <p:nvPr/>
        </p:nvSpPr>
        <p:spPr>
          <a:xfrm>
            <a:off x="0" y="0"/>
            <a:ext cx="7951291" cy="10287000"/>
          </a:xfrm>
          <a:prstGeom prst="rect">
            <a:avLst/>
          </a:prstGeom>
          <a:solidFill>
            <a:srgbClr val="33453B"/>
          </a:solidFill>
          <a:ln/>
        </p:spPr>
        <p:txBody>
          <a:bodyPr/>
          <a:lstStyle/>
          <a:p>
            <a:endParaRPr lang="en-US"/>
          </a:p>
        </p:txBody>
      </p:sp>
      <p:sp>
        <p:nvSpPr>
          <p:cNvPr id="3" name="Text 1"/>
          <p:cNvSpPr/>
          <p:nvPr/>
        </p:nvSpPr>
        <p:spPr>
          <a:xfrm>
            <a:off x="666750" y="857250"/>
            <a:ext cx="7279571"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702" dirty="0">
                <a:solidFill>
                  <a:srgbClr val="A98A4B"/>
                </a:solidFill>
                <a:latin typeface="Josefin Sans" pitchFamily="34" charset="0"/>
                <a:ea typeface="Josefin Sans" pitchFamily="34" charset="-122"/>
                <a:cs typeface="Josefin Sans" pitchFamily="34" charset="-120"/>
              </a:rPr>
              <a:t>PART TWO</a:t>
            </a:r>
            <a:endParaRPr lang="en-US" sz="1950" dirty="0"/>
          </a:p>
        </p:txBody>
      </p:sp>
      <p:sp>
        <p:nvSpPr>
          <p:cNvPr id="4" name="Text 2"/>
          <p:cNvSpPr/>
          <p:nvPr/>
        </p:nvSpPr>
        <p:spPr>
          <a:xfrm>
            <a:off x="666750" y="3462338"/>
            <a:ext cx="7279571" cy="2247900"/>
          </a:xfrm>
          <a:prstGeom prst="rect">
            <a:avLst/>
          </a:prstGeom>
          <a:noFill/>
          <a:ln/>
        </p:spPr>
        <p:txBody>
          <a:bodyPr wrap="square" lIns="25400" tIns="25400" rIns="25400" bIns="25400" rtlCol="0" anchor="t">
            <a:normAutofit fontScale="92500" lnSpcReduction="20000"/>
          </a:bodyPr>
          <a:lstStyle/>
          <a:p>
            <a:pPr marL="0" indent="0" algn="l">
              <a:lnSpc>
                <a:spcPct val="79725"/>
              </a:lnSpc>
              <a:buNone/>
            </a:pPr>
            <a:r>
              <a:rPr lang="en-US" sz="21750" dirty="0">
                <a:solidFill>
                  <a:srgbClr val="F1EDE4">
                    <a:alpha val="13000"/>
                  </a:srgbClr>
                </a:solidFill>
                <a:latin typeface="Josefin Sans" pitchFamily="34" charset="0"/>
                <a:ea typeface="Josefin Sans" pitchFamily="34" charset="-122"/>
                <a:cs typeface="Josefin Sans" pitchFamily="34" charset="-120"/>
              </a:rPr>
              <a:t>02</a:t>
            </a:r>
            <a:endParaRPr lang="en-US" sz="21750" dirty="0"/>
          </a:p>
        </p:txBody>
      </p:sp>
      <p:sp>
        <p:nvSpPr>
          <p:cNvPr id="5" name="Shape 3"/>
          <p:cNvSpPr/>
          <p:nvPr/>
        </p:nvSpPr>
        <p:spPr>
          <a:xfrm>
            <a:off x="666750" y="8020050"/>
            <a:ext cx="6617791" cy="9525"/>
          </a:xfrm>
          <a:prstGeom prst="rect">
            <a:avLst/>
          </a:prstGeom>
          <a:solidFill>
            <a:srgbClr val="F1EDE4">
              <a:alpha val="22000"/>
            </a:srgbClr>
          </a:solidFill>
          <a:ln/>
        </p:spPr>
        <p:txBody>
          <a:bodyPr/>
          <a:lstStyle/>
          <a:p>
            <a:endParaRPr lang="en-US"/>
          </a:p>
        </p:txBody>
      </p:sp>
      <p:sp>
        <p:nvSpPr>
          <p:cNvPr id="6" name="Text 4"/>
          <p:cNvSpPr/>
          <p:nvPr/>
        </p:nvSpPr>
        <p:spPr>
          <a:xfrm>
            <a:off x="666750" y="8315325"/>
            <a:ext cx="7279571"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312" dirty="0">
                <a:solidFill>
                  <a:srgbClr val="C3CDBF"/>
                </a:solidFill>
                <a:latin typeface="Josefin Sans" pitchFamily="34" charset="0"/>
                <a:ea typeface="Josefin Sans" pitchFamily="34" charset="-122"/>
                <a:cs typeface="Josefin Sans" pitchFamily="34" charset="-120"/>
              </a:rPr>
              <a:t>COM-B</a:t>
            </a:r>
            <a:endParaRPr lang="en-US" sz="1950" dirty="0"/>
          </a:p>
        </p:txBody>
      </p:sp>
      <p:sp>
        <p:nvSpPr>
          <p:cNvPr id="7" name="Text 5"/>
          <p:cNvSpPr/>
          <p:nvPr/>
        </p:nvSpPr>
        <p:spPr>
          <a:xfrm>
            <a:off x="666750" y="8743950"/>
            <a:ext cx="7279571"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312" dirty="0">
                <a:solidFill>
                  <a:srgbClr val="C3CDBF"/>
                </a:solidFill>
                <a:latin typeface="Josefin Sans" pitchFamily="34" charset="0"/>
                <a:ea typeface="Josefin Sans" pitchFamily="34" charset="-122"/>
                <a:cs typeface="Josefin Sans" pitchFamily="34" charset="-120"/>
              </a:rPr>
              <a:t>EAST</a:t>
            </a:r>
            <a:endParaRPr lang="en-US" sz="1950" dirty="0"/>
          </a:p>
        </p:txBody>
      </p:sp>
      <p:sp>
        <p:nvSpPr>
          <p:cNvPr id="8" name="Text 6"/>
          <p:cNvSpPr/>
          <p:nvPr/>
        </p:nvSpPr>
        <p:spPr>
          <a:xfrm>
            <a:off x="666750" y="9172575"/>
            <a:ext cx="7279571"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312" dirty="0">
                <a:solidFill>
                  <a:srgbClr val="C3CDBF"/>
                </a:solidFill>
                <a:latin typeface="Josefin Sans" pitchFamily="34" charset="0"/>
                <a:ea typeface="Josefin Sans" pitchFamily="34" charset="-122"/>
                <a:cs typeface="Josefin Sans" pitchFamily="34" charset="-120"/>
              </a:rPr>
              <a:t>AUDIENCE ARCHITECTURE</a:t>
            </a:r>
            <a:endParaRPr lang="en-US" sz="1950" dirty="0"/>
          </a:p>
        </p:txBody>
      </p:sp>
      <p:sp>
        <p:nvSpPr>
          <p:cNvPr id="9" name="Text 7"/>
          <p:cNvSpPr/>
          <p:nvPr/>
        </p:nvSpPr>
        <p:spPr>
          <a:xfrm>
            <a:off x="8713291" y="3031034"/>
            <a:ext cx="8978982" cy="2058888"/>
          </a:xfrm>
          <a:prstGeom prst="rect">
            <a:avLst/>
          </a:prstGeom>
          <a:noFill/>
          <a:ln/>
        </p:spPr>
        <p:txBody>
          <a:bodyPr wrap="square" lIns="25400" tIns="25400" rIns="25400" bIns="25400" rtlCol="0" anchor="t">
            <a:normAutofit fontScale="92500" lnSpcReduction="20000"/>
          </a:bodyPr>
          <a:lstStyle/>
          <a:p>
            <a:pPr marL="0" indent="0" algn="l">
              <a:lnSpc>
                <a:spcPct val="102000"/>
              </a:lnSpc>
              <a:buNone/>
            </a:pPr>
            <a:r>
              <a:rPr lang="en-US" sz="7800" dirty="0">
                <a:solidFill>
                  <a:srgbClr val="F1EDE4"/>
                </a:solidFill>
                <a:latin typeface="Josefin Sans" pitchFamily="34" charset="0"/>
                <a:ea typeface="Josefin Sans" pitchFamily="34" charset="-122"/>
                <a:cs typeface="Josefin Sans" pitchFamily="34" charset="-120"/>
              </a:rPr>
              <a:t>Knowing why people don’t act</a:t>
            </a:r>
            <a:endParaRPr lang="en-US" sz="7800" dirty="0"/>
          </a:p>
        </p:txBody>
      </p:sp>
      <p:sp>
        <p:nvSpPr>
          <p:cNvPr id="10" name="Text 8"/>
          <p:cNvSpPr/>
          <p:nvPr/>
        </p:nvSpPr>
        <p:spPr>
          <a:xfrm>
            <a:off x="8713291" y="5470922"/>
            <a:ext cx="8978982" cy="1823145"/>
          </a:xfrm>
          <a:prstGeom prst="rect">
            <a:avLst/>
          </a:prstGeom>
          <a:noFill/>
          <a:ln/>
        </p:spPr>
        <p:txBody>
          <a:bodyPr wrap="square" lIns="25400" tIns="25400" rIns="25400" bIns="25400" rtlCol="0" anchor="t">
            <a:normAutofit fontScale="92500" lnSpcReduction="20000"/>
          </a:bodyPr>
          <a:lstStyle/>
          <a:p>
            <a:pPr marL="0" indent="0" algn="l">
              <a:lnSpc>
                <a:spcPct val="142000"/>
              </a:lnSpc>
              <a:buNone/>
            </a:pPr>
            <a:r>
              <a:rPr lang="en-US" sz="3300" i="1" dirty="0">
                <a:solidFill>
                  <a:srgbClr val="A98A4B"/>
                </a:solidFill>
                <a:latin typeface="Newsreader" pitchFamily="34" charset="0"/>
                <a:ea typeface="Newsreader" pitchFamily="34" charset="-122"/>
                <a:cs typeface="Newsreader" pitchFamily="34" charset="-120"/>
              </a:rPr>
              <a:t>Awareness is not the barrier. Capability, opportunity, and motivation are. We diagnose which one is missing before we write a word.</a:t>
            </a:r>
            <a:endParaRPr lang="en-US" sz="330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AF8F3"/>
        </a:solidFill>
        <a:effectLst/>
      </p:bgPr>
    </p:bg>
    <p:spTree>
      <p:nvGrpSpPr>
        <p:cNvPr id="1" name=""/>
        <p:cNvGrpSpPr/>
        <p:nvPr/>
      </p:nvGrpSpPr>
      <p:grpSpPr>
        <a:xfrm>
          <a:off x="0" y="0"/>
          <a:ext cx="0" cy="0"/>
          <a:chOff x="0" y="0"/>
          <a:chExt cx="0" cy="0"/>
        </a:xfrm>
      </p:grpSpPr>
      <p:sp>
        <p:nvSpPr>
          <p:cNvPr id="2" name="Text 0"/>
          <p:cNvSpPr/>
          <p:nvPr/>
        </p:nvSpPr>
        <p:spPr>
          <a:xfrm>
            <a:off x="857250" y="3251746"/>
            <a:ext cx="8696325"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663" dirty="0">
                <a:solidFill>
                  <a:srgbClr val="A98A4B"/>
                </a:solidFill>
                <a:latin typeface="Josefin Sans" pitchFamily="34" charset="0"/>
                <a:ea typeface="Josefin Sans" pitchFamily="34" charset="-122"/>
                <a:cs typeface="Josefin Sans" pitchFamily="34" charset="-120"/>
              </a:rPr>
              <a:t>THE PREMISE</a:t>
            </a:r>
            <a:endParaRPr lang="en-US" sz="1950" dirty="0"/>
          </a:p>
        </p:txBody>
      </p:sp>
      <p:sp>
        <p:nvSpPr>
          <p:cNvPr id="3" name="Text 1"/>
          <p:cNvSpPr/>
          <p:nvPr/>
        </p:nvSpPr>
        <p:spPr>
          <a:xfrm>
            <a:off x="857250" y="3813721"/>
            <a:ext cx="8142923" cy="1354634"/>
          </a:xfrm>
          <a:prstGeom prst="rect">
            <a:avLst/>
          </a:prstGeom>
          <a:noFill/>
          <a:ln/>
        </p:spPr>
        <p:txBody>
          <a:bodyPr wrap="square" lIns="25400" tIns="25400" rIns="25400" bIns="25400" rtlCol="0" anchor="t">
            <a:normAutofit fontScale="92500" lnSpcReduction="20000"/>
          </a:bodyPr>
          <a:lstStyle/>
          <a:p>
            <a:pPr marL="0" indent="0" algn="l">
              <a:lnSpc>
                <a:spcPct val="108000"/>
              </a:lnSpc>
              <a:buNone/>
            </a:pPr>
            <a:r>
              <a:rPr lang="en-US" sz="4800" dirty="0">
                <a:solidFill>
                  <a:srgbClr val="16211B"/>
                </a:solidFill>
                <a:latin typeface="Josefin Sans" pitchFamily="34" charset="0"/>
                <a:ea typeface="Josefin Sans" pitchFamily="34" charset="-122"/>
                <a:cs typeface="Josefin Sans" pitchFamily="34" charset="-120"/>
              </a:rPr>
              <a:t>Four models tell us where the friction sits</a:t>
            </a:r>
            <a:endParaRPr lang="en-US" sz="4800" dirty="0"/>
          </a:p>
        </p:txBody>
      </p:sp>
      <p:sp>
        <p:nvSpPr>
          <p:cNvPr id="4" name="Text 2"/>
          <p:cNvSpPr/>
          <p:nvPr/>
        </p:nvSpPr>
        <p:spPr>
          <a:xfrm>
            <a:off x="857250" y="5454104"/>
            <a:ext cx="8142923" cy="1809750"/>
          </a:xfrm>
          <a:prstGeom prst="rect">
            <a:avLst/>
          </a:prstGeom>
          <a:noFill/>
          <a:ln/>
        </p:spPr>
        <p:txBody>
          <a:bodyPr wrap="square" lIns="25400" tIns="25400" rIns="25400" bIns="25400" rtlCol="0" anchor="t">
            <a:normAutofit lnSpcReduction="10000"/>
          </a:bodyPr>
          <a:lstStyle/>
          <a:p>
            <a:pPr marL="0" indent="0" algn="l">
              <a:lnSpc>
                <a:spcPct val="129167"/>
              </a:lnSpc>
              <a:buNone/>
            </a:pPr>
            <a:r>
              <a:rPr lang="en-US" sz="2325" dirty="0">
                <a:solidFill>
                  <a:srgbClr val="405046"/>
                </a:solidFill>
                <a:latin typeface="Karla" pitchFamily="34" charset="0"/>
                <a:ea typeface="Karla" pitchFamily="34" charset="-122"/>
                <a:cs typeface="Karla" pitchFamily="34" charset="-120"/>
              </a:rPr>
              <a:t>Behaviour change is diagnostic before it is creative. Every plan we write names the specific behaviour, the specific person, and the specific thing standing in the way, and only then decides what to make.</a:t>
            </a:r>
            <a:endParaRPr lang="en-US" sz="2325" dirty="0"/>
          </a:p>
        </p:txBody>
      </p:sp>
      <p:sp>
        <p:nvSpPr>
          <p:cNvPr id="5" name="Shape 3"/>
          <p:cNvSpPr/>
          <p:nvPr/>
        </p:nvSpPr>
        <p:spPr>
          <a:xfrm>
            <a:off x="9525000" y="857250"/>
            <a:ext cx="7905750" cy="8763000"/>
          </a:xfrm>
          <a:prstGeom prst="rect">
            <a:avLst/>
          </a:prstGeom>
          <a:solidFill>
            <a:srgbClr val="33453B"/>
          </a:solidFill>
          <a:ln/>
        </p:spPr>
        <p:txBody>
          <a:bodyPr/>
          <a:lstStyle/>
          <a:p>
            <a:endParaRPr lang="en-US"/>
          </a:p>
        </p:txBody>
      </p:sp>
      <p:sp>
        <p:nvSpPr>
          <p:cNvPr id="6" name="Text 4"/>
          <p:cNvSpPr/>
          <p:nvPr/>
        </p:nvSpPr>
        <p:spPr>
          <a:xfrm>
            <a:off x="10115550" y="3031927"/>
            <a:ext cx="7397115"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468" dirty="0">
                <a:solidFill>
                  <a:srgbClr val="A98A4B"/>
                </a:solidFill>
                <a:latin typeface="Josefin Sans" pitchFamily="34" charset="0"/>
                <a:ea typeface="Josefin Sans" pitchFamily="34" charset="-122"/>
                <a:cs typeface="Josefin Sans" pitchFamily="34" charset="-120"/>
              </a:rPr>
              <a:t>STRATEGIC IMPLICATION</a:t>
            </a:r>
            <a:endParaRPr lang="en-US" sz="1950" dirty="0"/>
          </a:p>
        </p:txBody>
      </p:sp>
      <p:sp>
        <p:nvSpPr>
          <p:cNvPr id="7" name="Text 5"/>
          <p:cNvSpPr/>
          <p:nvPr/>
        </p:nvSpPr>
        <p:spPr>
          <a:xfrm>
            <a:off x="10115550" y="3593902"/>
            <a:ext cx="6926390" cy="2384822"/>
          </a:xfrm>
          <a:prstGeom prst="rect">
            <a:avLst/>
          </a:prstGeom>
          <a:noFill/>
          <a:ln/>
        </p:spPr>
        <p:txBody>
          <a:bodyPr wrap="square" lIns="25400" tIns="25400" rIns="25400" bIns="25400" rtlCol="0" anchor="t">
            <a:normAutofit fontScale="92500" lnSpcReduction="20000"/>
          </a:bodyPr>
          <a:lstStyle/>
          <a:p>
            <a:pPr marL="0" indent="0" algn="l">
              <a:lnSpc>
                <a:spcPct val="140000"/>
              </a:lnSpc>
              <a:buNone/>
            </a:pPr>
            <a:r>
              <a:rPr lang="en-US" sz="3300" i="1" dirty="0">
                <a:solidFill>
                  <a:srgbClr val="F1EDE4"/>
                </a:solidFill>
                <a:latin typeface="Newsreader" pitchFamily="34" charset="0"/>
                <a:ea typeface="Newsreader" pitchFamily="34" charset="-122"/>
                <a:cs typeface="Newsreader" pitchFamily="34" charset="-120"/>
              </a:rPr>
              <a:t>Our first audience is not the public. It is the twenty people in Richland County who decide where a woman sleeps tomorrow night.</a:t>
            </a:r>
            <a:endParaRPr lang="en-US" sz="3300" dirty="0"/>
          </a:p>
        </p:txBody>
      </p:sp>
      <p:sp>
        <p:nvSpPr>
          <p:cNvPr id="8" name="Text 6"/>
          <p:cNvSpPr/>
          <p:nvPr/>
        </p:nvSpPr>
        <p:spPr>
          <a:xfrm>
            <a:off x="10115550" y="6245423"/>
            <a:ext cx="6926390" cy="1238250"/>
          </a:xfrm>
          <a:prstGeom prst="rect">
            <a:avLst/>
          </a:prstGeom>
          <a:noFill/>
          <a:ln/>
        </p:spPr>
        <p:txBody>
          <a:bodyPr wrap="square" lIns="25400" tIns="25400" rIns="25400" bIns="25400" rtlCol="0" anchor="t">
            <a:normAutofit lnSpcReduction="10000"/>
          </a:bodyPr>
          <a:lstStyle/>
          <a:p>
            <a:pPr marL="0" indent="0" algn="l">
              <a:lnSpc>
                <a:spcPct val="127273"/>
              </a:lnSpc>
              <a:buNone/>
            </a:pPr>
            <a:r>
              <a:rPr lang="en-US" sz="2100" dirty="0">
                <a:solidFill>
                  <a:srgbClr val="C3CDBF"/>
                </a:solidFill>
                <a:latin typeface="Karla" pitchFamily="34" charset="0"/>
                <a:ea typeface="Karla" pitchFamily="34" charset="-122"/>
                <a:cs typeface="Karla" pitchFamily="34" charset="-120"/>
              </a:rPr>
              <a:t>Public awareness is the second move. It exists to make those twenty people's decision socially obvious, and to make donors proud to be seen funding it.</a:t>
            </a:r>
            <a:endParaRPr lang="en-US" sz="210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AF8F3"/>
        </a:solidFill>
        <a:effectLst/>
      </p:bgPr>
    </p:bg>
    <p:spTree>
      <p:nvGrpSpPr>
        <p:cNvPr id="1" name=""/>
        <p:cNvGrpSpPr/>
        <p:nvPr/>
      </p:nvGrpSpPr>
      <p:grpSpPr>
        <a:xfrm>
          <a:off x="0" y="0"/>
          <a:ext cx="0" cy="0"/>
          <a:chOff x="0" y="0"/>
          <a:chExt cx="0" cy="0"/>
        </a:xfrm>
      </p:grpSpPr>
      <p:sp>
        <p:nvSpPr>
          <p:cNvPr id="2" name="Text 0"/>
          <p:cNvSpPr/>
          <p:nvPr/>
        </p:nvSpPr>
        <p:spPr>
          <a:xfrm>
            <a:off x="857250" y="762000"/>
            <a:ext cx="18230850"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663" dirty="0">
                <a:solidFill>
                  <a:srgbClr val="A98A4B"/>
                </a:solidFill>
                <a:latin typeface="Josefin Sans" pitchFamily="34" charset="0"/>
                <a:ea typeface="Josefin Sans" pitchFamily="34" charset="-122"/>
                <a:cs typeface="Josefin Sans" pitchFamily="34" charset="-120"/>
              </a:rPr>
              <a:t>MODEL 01 · COM-B</a:t>
            </a:r>
            <a:endParaRPr lang="en-US" sz="1950" dirty="0"/>
          </a:p>
        </p:txBody>
      </p:sp>
      <p:sp>
        <p:nvSpPr>
          <p:cNvPr id="3" name="Text 1"/>
          <p:cNvSpPr/>
          <p:nvPr/>
        </p:nvSpPr>
        <p:spPr>
          <a:xfrm>
            <a:off x="857250" y="1247775"/>
            <a:ext cx="18230850" cy="643830"/>
          </a:xfrm>
          <a:prstGeom prst="rect">
            <a:avLst/>
          </a:prstGeom>
          <a:noFill/>
          <a:ln/>
        </p:spPr>
        <p:txBody>
          <a:bodyPr wrap="square" lIns="25400" tIns="25400" rIns="25400" bIns="25400" rtlCol="0" anchor="t">
            <a:normAutofit fontScale="92500" lnSpcReduction="20000"/>
          </a:bodyPr>
          <a:lstStyle/>
          <a:p>
            <a:pPr marL="0" indent="0" algn="l">
              <a:lnSpc>
                <a:spcPct val="106000"/>
              </a:lnSpc>
              <a:buNone/>
            </a:pPr>
            <a:r>
              <a:rPr lang="en-US" sz="4500" dirty="0">
                <a:solidFill>
                  <a:srgbClr val="16211B"/>
                </a:solidFill>
                <a:latin typeface="Josefin Sans" pitchFamily="34" charset="0"/>
                <a:ea typeface="Josefin Sans" pitchFamily="34" charset="-122"/>
                <a:cs typeface="Josefin Sans" pitchFamily="34" charset="-120"/>
              </a:rPr>
              <a:t>Diagnosing why the referral doesn't happen</a:t>
            </a:r>
            <a:endParaRPr lang="en-US" sz="4500" dirty="0"/>
          </a:p>
        </p:txBody>
      </p:sp>
      <p:sp>
        <p:nvSpPr>
          <p:cNvPr id="4" name="Text 2"/>
          <p:cNvSpPr/>
          <p:nvPr/>
        </p:nvSpPr>
        <p:spPr>
          <a:xfrm>
            <a:off x="857250" y="2005905"/>
            <a:ext cx="14225588" cy="866775"/>
          </a:xfrm>
          <a:prstGeom prst="rect">
            <a:avLst/>
          </a:prstGeom>
          <a:noFill/>
          <a:ln/>
        </p:spPr>
        <p:txBody>
          <a:bodyPr wrap="square" lIns="25400" tIns="25400" rIns="25400" bIns="25400" rtlCol="0" anchor="t">
            <a:normAutofit/>
          </a:bodyPr>
          <a:lstStyle/>
          <a:p>
            <a:pPr marL="0" indent="0" algn="l">
              <a:lnSpc>
                <a:spcPct val="127941"/>
              </a:lnSpc>
              <a:buNone/>
            </a:pPr>
            <a:r>
              <a:rPr lang="en-US" sz="2175" dirty="0">
                <a:solidFill>
                  <a:srgbClr val="405046"/>
                </a:solidFill>
                <a:latin typeface="Karla" pitchFamily="34" charset="0"/>
                <a:ea typeface="Karla" pitchFamily="34" charset="-122"/>
                <a:cs typeface="Karla" pitchFamily="34" charset="-120"/>
              </a:rPr>
              <a:t>Behavior requires Capability, Opportunity, and Motivation at once. Remove any one and the behavior stops, no matter how good the cause is.</a:t>
            </a:r>
            <a:endParaRPr lang="en-US" sz="2175" dirty="0"/>
          </a:p>
        </p:txBody>
      </p:sp>
      <p:sp>
        <p:nvSpPr>
          <p:cNvPr id="5" name="Shape 3"/>
          <p:cNvSpPr/>
          <p:nvPr/>
        </p:nvSpPr>
        <p:spPr>
          <a:xfrm>
            <a:off x="857250" y="3234630"/>
            <a:ext cx="5321201" cy="6442770"/>
          </a:xfrm>
          <a:prstGeom prst="rect">
            <a:avLst/>
          </a:prstGeom>
          <a:solidFill>
            <a:srgbClr val="FFFFFF"/>
          </a:solidFill>
          <a:ln/>
        </p:spPr>
        <p:txBody>
          <a:bodyPr/>
          <a:lstStyle/>
          <a:p>
            <a:endParaRPr lang="en-US"/>
          </a:p>
        </p:txBody>
      </p:sp>
      <p:sp>
        <p:nvSpPr>
          <p:cNvPr id="6" name="Text 4"/>
          <p:cNvSpPr/>
          <p:nvPr/>
        </p:nvSpPr>
        <p:spPr>
          <a:xfrm>
            <a:off x="1181100" y="3596580"/>
            <a:ext cx="5140851" cy="419100"/>
          </a:xfrm>
          <a:prstGeom prst="rect">
            <a:avLst/>
          </a:prstGeom>
          <a:noFill/>
          <a:ln/>
        </p:spPr>
        <p:txBody>
          <a:bodyPr wrap="square" lIns="25400" tIns="25400" rIns="25400" bIns="25400" rtlCol="0" anchor="t">
            <a:normAutofit fontScale="92500" lnSpcReduction="20000"/>
          </a:bodyPr>
          <a:lstStyle/>
          <a:p>
            <a:pPr marL="0" indent="0" algn="l">
              <a:buNone/>
            </a:pPr>
            <a:r>
              <a:rPr lang="en-US" sz="3000" dirty="0">
                <a:solidFill>
                  <a:srgbClr val="16211B"/>
                </a:solidFill>
                <a:latin typeface="Josefin Sans" pitchFamily="34" charset="0"/>
                <a:ea typeface="Josefin Sans" pitchFamily="34" charset="-122"/>
                <a:cs typeface="Josefin Sans" pitchFamily="34" charset="-120"/>
              </a:rPr>
              <a:t>Capability</a:t>
            </a:r>
            <a:endParaRPr lang="en-US" sz="3000" dirty="0"/>
          </a:p>
        </p:txBody>
      </p:sp>
      <p:sp>
        <p:nvSpPr>
          <p:cNvPr id="7" name="Text 5"/>
          <p:cNvSpPr/>
          <p:nvPr/>
        </p:nvSpPr>
        <p:spPr>
          <a:xfrm>
            <a:off x="1181100" y="4015680"/>
            <a:ext cx="5140851" cy="333375"/>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7C8B80"/>
                </a:solidFill>
                <a:latin typeface="Karla" pitchFamily="34" charset="0"/>
                <a:ea typeface="Karla" pitchFamily="34" charset="-122"/>
                <a:cs typeface="Karla" pitchFamily="34" charset="-120"/>
              </a:rPr>
              <a:t>Do they know how?</a:t>
            </a:r>
            <a:endParaRPr lang="en-US" sz="1950" dirty="0"/>
          </a:p>
        </p:txBody>
      </p:sp>
      <p:sp>
        <p:nvSpPr>
          <p:cNvPr id="8" name="Shape 6"/>
          <p:cNvSpPr/>
          <p:nvPr/>
        </p:nvSpPr>
        <p:spPr>
          <a:xfrm>
            <a:off x="1181100" y="4501455"/>
            <a:ext cx="4673501" cy="9525"/>
          </a:xfrm>
          <a:prstGeom prst="rect">
            <a:avLst/>
          </a:prstGeom>
          <a:solidFill>
            <a:srgbClr val="E3DED1"/>
          </a:solidFill>
          <a:ln/>
        </p:spPr>
        <p:txBody>
          <a:bodyPr/>
          <a:lstStyle/>
          <a:p>
            <a:endParaRPr lang="en-US"/>
          </a:p>
        </p:txBody>
      </p:sp>
      <p:sp>
        <p:nvSpPr>
          <p:cNvPr id="9" name="Text 7"/>
          <p:cNvSpPr/>
          <p:nvPr/>
        </p:nvSpPr>
        <p:spPr>
          <a:xfrm>
            <a:off x="1181100" y="4682430"/>
            <a:ext cx="5140851" cy="266700"/>
          </a:xfrm>
          <a:prstGeom prst="rect">
            <a:avLst/>
          </a:prstGeom>
          <a:noFill/>
          <a:ln/>
        </p:spPr>
        <p:txBody>
          <a:bodyPr wrap="square" lIns="25400" tIns="25400" rIns="25400" bIns="25400" rtlCol="0" anchor="t">
            <a:normAutofit fontScale="85000" lnSpcReduction="10000"/>
          </a:bodyPr>
          <a:lstStyle/>
          <a:p>
            <a:pPr marL="0" indent="0" algn="l">
              <a:buNone/>
            </a:pPr>
            <a:r>
              <a:rPr lang="en-US" sz="1800" kern="0" spc="360" dirty="0">
                <a:solidFill>
                  <a:srgbClr val="B0483A"/>
                </a:solidFill>
                <a:latin typeface="Josefin Sans" pitchFamily="34" charset="0"/>
                <a:ea typeface="Josefin Sans" pitchFamily="34" charset="-122"/>
                <a:cs typeface="Josefin Sans" pitchFamily="34" charset="-120"/>
              </a:rPr>
              <a:t>BARRIER</a:t>
            </a:r>
            <a:endParaRPr lang="en-US" sz="1800" dirty="0"/>
          </a:p>
        </p:txBody>
      </p:sp>
      <p:sp>
        <p:nvSpPr>
          <p:cNvPr id="10" name="Text 8"/>
          <p:cNvSpPr/>
          <p:nvPr/>
        </p:nvSpPr>
        <p:spPr>
          <a:xfrm>
            <a:off x="1181100" y="5006280"/>
            <a:ext cx="4813706" cy="1092696"/>
          </a:xfrm>
          <a:prstGeom prst="rect">
            <a:avLst/>
          </a:prstGeom>
          <a:noFill/>
          <a:ln/>
        </p:spPr>
        <p:txBody>
          <a:bodyPr wrap="square" lIns="25400" tIns="25400" rIns="25400" bIns="25400" rtlCol="0" anchor="t">
            <a:normAutofit/>
          </a:bodyPr>
          <a:lstStyle/>
          <a:p>
            <a:pPr marL="0" indent="0" algn="l">
              <a:lnSpc>
                <a:spcPct val="119097"/>
              </a:lnSpc>
              <a:buNone/>
            </a:pPr>
            <a:r>
              <a:rPr lang="en-US" sz="1950" dirty="0">
                <a:solidFill>
                  <a:srgbClr val="405046"/>
                </a:solidFill>
                <a:latin typeface="Karla" pitchFamily="34" charset="0"/>
                <a:ea typeface="Karla" pitchFamily="34" charset="-122"/>
                <a:cs typeface="Karla" pitchFamily="34" charset="-120"/>
              </a:rPr>
              <a:t>A discharge planner doesn't know our eligibility criteria, intake hours, or whether we take MAT clients.</a:t>
            </a:r>
            <a:endParaRPr lang="en-US" sz="1950" dirty="0"/>
          </a:p>
        </p:txBody>
      </p:sp>
      <p:sp>
        <p:nvSpPr>
          <p:cNvPr id="11" name="Text 9"/>
          <p:cNvSpPr/>
          <p:nvPr/>
        </p:nvSpPr>
        <p:spPr>
          <a:xfrm>
            <a:off x="1181100" y="6251377"/>
            <a:ext cx="5140851" cy="266700"/>
          </a:xfrm>
          <a:prstGeom prst="rect">
            <a:avLst/>
          </a:prstGeom>
          <a:noFill/>
          <a:ln/>
        </p:spPr>
        <p:txBody>
          <a:bodyPr wrap="square" lIns="25400" tIns="25400" rIns="25400" bIns="25400" rtlCol="0" anchor="t">
            <a:normAutofit fontScale="85000" lnSpcReduction="10000"/>
          </a:bodyPr>
          <a:lstStyle/>
          <a:p>
            <a:pPr marL="0" indent="0" algn="l">
              <a:buNone/>
            </a:pPr>
            <a:r>
              <a:rPr lang="en-US" sz="1800" kern="0" spc="360" dirty="0">
                <a:solidFill>
                  <a:srgbClr val="33453B"/>
                </a:solidFill>
                <a:latin typeface="Josefin Sans" pitchFamily="34" charset="0"/>
                <a:ea typeface="Josefin Sans" pitchFamily="34" charset="-122"/>
                <a:cs typeface="Josefin Sans" pitchFamily="34" charset="-120"/>
              </a:rPr>
              <a:t>INTERVENTION</a:t>
            </a:r>
            <a:endParaRPr lang="en-US" sz="1800" dirty="0"/>
          </a:p>
        </p:txBody>
      </p:sp>
      <p:sp>
        <p:nvSpPr>
          <p:cNvPr id="12" name="Text 10"/>
          <p:cNvSpPr/>
          <p:nvPr/>
        </p:nvSpPr>
        <p:spPr>
          <a:xfrm>
            <a:off x="1181100" y="6575227"/>
            <a:ext cx="4813706" cy="1092696"/>
          </a:xfrm>
          <a:prstGeom prst="rect">
            <a:avLst/>
          </a:prstGeom>
          <a:noFill/>
          <a:ln/>
        </p:spPr>
        <p:txBody>
          <a:bodyPr wrap="square" lIns="25400" tIns="25400" rIns="25400" bIns="25400" rtlCol="0" anchor="t">
            <a:normAutofit/>
          </a:bodyPr>
          <a:lstStyle/>
          <a:p>
            <a:pPr marL="0" indent="0" algn="l">
              <a:lnSpc>
                <a:spcPct val="119097"/>
              </a:lnSpc>
              <a:buNone/>
            </a:pPr>
            <a:r>
              <a:rPr lang="en-US" sz="1950" dirty="0">
                <a:solidFill>
                  <a:srgbClr val="405046"/>
                </a:solidFill>
                <a:latin typeface="Karla" pitchFamily="34" charset="0"/>
                <a:ea typeface="Karla" pitchFamily="34" charset="-122"/>
                <a:cs typeface="Karla" pitchFamily="34" charset="-120"/>
              </a:rPr>
              <a:t>One-page referral card and laminated eligibility sheet, hand-delivered to every discharge desk in the county.</a:t>
            </a:r>
            <a:endParaRPr lang="en-US" sz="1950" dirty="0"/>
          </a:p>
        </p:txBody>
      </p:sp>
      <p:sp>
        <p:nvSpPr>
          <p:cNvPr id="13" name="Shape 11"/>
          <p:cNvSpPr/>
          <p:nvPr/>
        </p:nvSpPr>
        <p:spPr>
          <a:xfrm>
            <a:off x="6483251" y="3234630"/>
            <a:ext cx="5321350" cy="6442770"/>
          </a:xfrm>
          <a:prstGeom prst="rect">
            <a:avLst/>
          </a:prstGeom>
          <a:solidFill>
            <a:srgbClr val="FFFFFF"/>
          </a:solidFill>
          <a:ln/>
        </p:spPr>
        <p:txBody>
          <a:bodyPr/>
          <a:lstStyle/>
          <a:p>
            <a:endParaRPr lang="en-US"/>
          </a:p>
        </p:txBody>
      </p:sp>
      <p:sp>
        <p:nvSpPr>
          <p:cNvPr id="14" name="Text 12"/>
          <p:cNvSpPr/>
          <p:nvPr/>
        </p:nvSpPr>
        <p:spPr>
          <a:xfrm>
            <a:off x="6807101" y="3596580"/>
            <a:ext cx="5141015" cy="419100"/>
          </a:xfrm>
          <a:prstGeom prst="rect">
            <a:avLst/>
          </a:prstGeom>
          <a:noFill/>
          <a:ln/>
        </p:spPr>
        <p:txBody>
          <a:bodyPr wrap="square" lIns="25400" tIns="25400" rIns="25400" bIns="25400" rtlCol="0" anchor="t">
            <a:normAutofit fontScale="92500" lnSpcReduction="20000"/>
          </a:bodyPr>
          <a:lstStyle/>
          <a:p>
            <a:pPr marL="0" indent="0" algn="l">
              <a:buNone/>
            </a:pPr>
            <a:r>
              <a:rPr lang="en-US" sz="3000" dirty="0">
                <a:solidFill>
                  <a:srgbClr val="16211B"/>
                </a:solidFill>
                <a:latin typeface="Josefin Sans" pitchFamily="34" charset="0"/>
                <a:ea typeface="Josefin Sans" pitchFamily="34" charset="-122"/>
                <a:cs typeface="Josefin Sans" pitchFamily="34" charset="-120"/>
              </a:rPr>
              <a:t>Opportunity</a:t>
            </a:r>
            <a:endParaRPr lang="en-US" sz="3000" dirty="0"/>
          </a:p>
        </p:txBody>
      </p:sp>
      <p:sp>
        <p:nvSpPr>
          <p:cNvPr id="15" name="Text 13"/>
          <p:cNvSpPr/>
          <p:nvPr/>
        </p:nvSpPr>
        <p:spPr>
          <a:xfrm>
            <a:off x="6807101" y="4015680"/>
            <a:ext cx="5141015" cy="333375"/>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7C8B80"/>
                </a:solidFill>
                <a:latin typeface="Karla" pitchFamily="34" charset="0"/>
                <a:ea typeface="Karla" pitchFamily="34" charset="-122"/>
                <a:cs typeface="Karla" pitchFamily="34" charset="-120"/>
              </a:rPr>
              <a:t>Can they, right now?</a:t>
            </a:r>
            <a:endParaRPr lang="en-US" sz="1950" dirty="0"/>
          </a:p>
        </p:txBody>
      </p:sp>
      <p:sp>
        <p:nvSpPr>
          <p:cNvPr id="16" name="Shape 14"/>
          <p:cNvSpPr/>
          <p:nvPr/>
        </p:nvSpPr>
        <p:spPr>
          <a:xfrm>
            <a:off x="6807101" y="4501455"/>
            <a:ext cx="4673650" cy="9525"/>
          </a:xfrm>
          <a:prstGeom prst="rect">
            <a:avLst/>
          </a:prstGeom>
          <a:solidFill>
            <a:srgbClr val="E3DED1"/>
          </a:solidFill>
          <a:ln/>
        </p:spPr>
        <p:txBody>
          <a:bodyPr/>
          <a:lstStyle/>
          <a:p>
            <a:endParaRPr lang="en-US"/>
          </a:p>
        </p:txBody>
      </p:sp>
      <p:sp>
        <p:nvSpPr>
          <p:cNvPr id="17" name="Text 15"/>
          <p:cNvSpPr/>
          <p:nvPr/>
        </p:nvSpPr>
        <p:spPr>
          <a:xfrm>
            <a:off x="6807101" y="4682430"/>
            <a:ext cx="5141015" cy="266700"/>
          </a:xfrm>
          <a:prstGeom prst="rect">
            <a:avLst/>
          </a:prstGeom>
          <a:noFill/>
          <a:ln/>
        </p:spPr>
        <p:txBody>
          <a:bodyPr wrap="square" lIns="25400" tIns="25400" rIns="25400" bIns="25400" rtlCol="0" anchor="t">
            <a:normAutofit fontScale="85000" lnSpcReduction="10000"/>
          </a:bodyPr>
          <a:lstStyle/>
          <a:p>
            <a:pPr marL="0" indent="0" algn="l">
              <a:buNone/>
            </a:pPr>
            <a:r>
              <a:rPr lang="en-US" sz="1800" kern="0" spc="360" dirty="0">
                <a:solidFill>
                  <a:srgbClr val="B0483A"/>
                </a:solidFill>
                <a:latin typeface="Josefin Sans" pitchFamily="34" charset="0"/>
                <a:ea typeface="Josefin Sans" pitchFamily="34" charset="-122"/>
                <a:cs typeface="Josefin Sans" pitchFamily="34" charset="-120"/>
              </a:rPr>
              <a:t>BARRIER</a:t>
            </a:r>
            <a:endParaRPr lang="en-US" sz="1800" dirty="0"/>
          </a:p>
        </p:txBody>
      </p:sp>
      <p:sp>
        <p:nvSpPr>
          <p:cNvPr id="18" name="Text 16"/>
          <p:cNvSpPr/>
          <p:nvPr/>
        </p:nvSpPr>
        <p:spPr>
          <a:xfrm>
            <a:off x="6807101" y="5006280"/>
            <a:ext cx="4813859" cy="1092696"/>
          </a:xfrm>
          <a:prstGeom prst="rect">
            <a:avLst/>
          </a:prstGeom>
          <a:noFill/>
          <a:ln/>
        </p:spPr>
        <p:txBody>
          <a:bodyPr wrap="square" lIns="25400" tIns="25400" rIns="25400" bIns="25400" rtlCol="0" anchor="t">
            <a:normAutofit/>
          </a:bodyPr>
          <a:lstStyle/>
          <a:p>
            <a:pPr marL="0" indent="0" algn="l">
              <a:lnSpc>
                <a:spcPct val="119097"/>
              </a:lnSpc>
              <a:buNone/>
            </a:pPr>
            <a:r>
              <a:rPr lang="en-US" sz="1950" dirty="0">
                <a:solidFill>
                  <a:srgbClr val="405046"/>
                </a:solidFill>
                <a:latin typeface="Karla" pitchFamily="34" charset="0"/>
                <a:ea typeface="Karla" pitchFamily="34" charset="-122"/>
                <a:cs typeface="Karla" pitchFamily="34" charset="-120"/>
              </a:rPr>
              <a:t>Referrals happen at 4:45pm on a Friday. If no one answers and bed status is unknown, the woman goes elsewhere.</a:t>
            </a:r>
            <a:endParaRPr lang="en-US" sz="1950" dirty="0"/>
          </a:p>
        </p:txBody>
      </p:sp>
      <p:sp>
        <p:nvSpPr>
          <p:cNvPr id="19" name="Text 17"/>
          <p:cNvSpPr/>
          <p:nvPr/>
        </p:nvSpPr>
        <p:spPr>
          <a:xfrm>
            <a:off x="6807101" y="6251377"/>
            <a:ext cx="5141015" cy="266700"/>
          </a:xfrm>
          <a:prstGeom prst="rect">
            <a:avLst/>
          </a:prstGeom>
          <a:noFill/>
          <a:ln/>
        </p:spPr>
        <p:txBody>
          <a:bodyPr wrap="square" lIns="25400" tIns="25400" rIns="25400" bIns="25400" rtlCol="0" anchor="t">
            <a:normAutofit fontScale="85000" lnSpcReduction="10000"/>
          </a:bodyPr>
          <a:lstStyle/>
          <a:p>
            <a:pPr marL="0" indent="0" algn="l">
              <a:buNone/>
            </a:pPr>
            <a:r>
              <a:rPr lang="en-US" sz="1800" kern="0" spc="360" dirty="0">
                <a:solidFill>
                  <a:srgbClr val="33453B"/>
                </a:solidFill>
                <a:latin typeface="Josefin Sans" pitchFamily="34" charset="0"/>
                <a:ea typeface="Josefin Sans" pitchFamily="34" charset="-122"/>
                <a:cs typeface="Josefin Sans" pitchFamily="34" charset="-120"/>
              </a:rPr>
              <a:t>INTERVENTION</a:t>
            </a:r>
            <a:endParaRPr lang="en-US" sz="1800" dirty="0"/>
          </a:p>
        </p:txBody>
      </p:sp>
      <p:sp>
        <p:nvSpPr>
          <p:cNvPr id="20" name="Text 18"/>
          <p:cNvSpPr/>
          <p:nvPr/>
        </p:nvSpPr>
        <p:spPr>
          <a:xfrm>
            <a:off x="6807101" y="6575227"/>
            <a:ext cx="4813859" cy="1092696"/>
          </a:xfrm>
          <a:prstGeom prst="rect">
            <a:avLst/>
          </a:prstGeom>
          <a:noFill/>
          <a:ln/>
        </p:spPr>
        <p:txBody>
          <a:bodyPr wrap="square" lIns="25400" tIns="25400" rIns="25400" bIns="25400" rtlCol="0" anchor="t">
            <a:normAutofit/>
          </a:bodyPr>
          <a:lstStyle/>
          <a:p>
            <a:pPr marL="0" indent="0" algn="l">
              <a:lnSpc>
                <a:spcPct val="119097"/>
              </a:lnSpc>
              <a:buNone/>
            </a:pPr>
            <a:r>
              <a:rPr lang="en-US" sz="1950" dirty="0">
                <a:solidFill>
                  <a:srgbClr val="405046"/>
                </a:solidFill>
                <a:latin typeface="Karla" pitchFamily="34" charset="0"/>
                <a:ea typeface="Karla" pitchFamily="34" charset="-122"/>
                <a:cs typeface="Karla" pitchFamily="34" charset="-120"/>
              </a:rPr>
              <a:t>Live bed-availability line on the website, a single referral number, and a four-hour response guarantee.</a:t>
            </a:r>
            <a:endParaRPr lang="en-US" sz="1950" dirty="0"/>
          </a:p>
        </p:txBody>
      </p:sp>
      <p:sp>
        <p:nvSpPr>
          <p:cNvPr id="21" name="Shape 19"/>
          <p:cNvSpPr/>
          <p:nvPr/>
        </p:nvSpPr>
        <p:spPr>
          <a:xfrm>
            <a:off x="12109400" y="3234630"/>
            <a:ext cx="5321350" cy="6442770"/>
          </a:xfrm>
          <a:prstGeom prst="rect">
            <a:avLst/>
          </a:prstGeom>
          <a:solidFill>
            <a:srgbClr val="FFFFFF"/>
          </a:solidFill>
          <a:ln/>
        </p:spPr>
        <p:txBody>
          <a:bodyPr/>
          <a:lstStyle/>
          <a:p>
            <a:endParaRPr lang="en-US"/>
          </a:p>
        </p:txBody>
      </p:sp>
      <p:sp>
        <p:nvSpPr>
          <p:cNvPr id="22" name="Text 20"/>
          <p:cNvSpPr/>
          <p:nvPr/>
        </p:nvSpPr>
        <p:spPr>
          <a:xfrm>
            <a:off x="12433250" y="3596580"/>
            <a:ext cx="5141015" cy="419100"/>
          </a:xfrm>
          <a:prstGeom prst="rect">
            <a:avLst/>
          </a:prstGeom>
          <a:noFill/>
          <a:ln/>
        </p:spPr>
        <p:txBody>
          <a:bodyPr wrap="square" lIns="25400" tIns="25400" rIns="25400" bIns="25400" rtlCol="0" anchor="t">
            <a:normAutofit fontScale="92500" lnSpcReduction="20000"/>
          </a:bodyPr>
          <a:lstStyle/>
          <a:p>
            <a:pPr marL="0" indent="0" algn="l">
              <a:buNone/>
            </a:pPr>
            <a:r>
              <a:rPr lang="en-US" sz="3000" dirty="0">
                <a:solidFill>
                  <a:srgbClr val="16211B"/>
                </a:solidFill>
                <a:latin typeface="Josefin Sans" pitchFamily="34" charset="0"/>
                <a:ea typeface="Josefin Sans" pitchFamily="34" charset="-122"/>
                <a:cs typeface="Josefin Sans" pitchFamily="34" charset="-120"/>
              </a:rPr>
              <a:t>Motivation</a:t>
            </a:r>
            <a:endParaRPr lang="en-US" sz="3000" dirty="0"/>
          </a:p>
        </p:txBody>
      </p:sp>
      <p:sp>
        <p:nvSpPr>
          <p:cNvPr id="23" name="Text 21"/>
          <p:cNvSpPr/>
          <p:nvPr/>
        </p:nvSpPr>
        <p:spPr>
          <a:xfrm>
            <a:off x="12433250" y="4015680"/>
            <a:ext cx="5141015" cy="333375"/>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7C8B80"/>
                </a:solidFill>
                <a:latin typeface="Karla" pitchFamily="34" charset="0"/>
                <a:ea typeface="Karla" pitchFamily="34" charset="-122"/>
                <a:cs typeface="Karla" pitchFamily="34" charset="-120"/>
              </a:rPr>
              <a:t>Do they want to?</a:t>
            </a:r>
            <a:endParaRPr lang="en-US" sz="1950" dirty="0"/>
          </a:p>
        </p:txBody>
      </p:sp>
      <p:sp>
        <p:nvSpPr>
          <p:cNvPr id="24" name="Shape 22"/>
          <p:cNvSpPr/>
          <p:nvPr/>
        </p:nvSpPr>
        <p:spPr>
          <a:xfrm>
            <a:off x="12433250" y="4501455"/>
            <a:ext cx="4673650" cy="9525"/>
          </a:xfrm>
          <a:prstGeom prst="rect">
            <a:avLst/>
          </a:prstGeom>
          <a:solidFill>
            <a:srgbClr val="E3DED1"/>
          </a:solidFill>
          <a:ln/>
        </p:spPr>
        <p:txBody>
          <a:bodyPr/>
          <a:lstStyle/>
          <a:p>
            <a:endParaRPr lang="en-US"/>
          </a:p>
        </p:txBody>
      </p:sp>
      <p:sp>
        <p:nvSpPr>
          <p:cNvPr id="25" name="Text 23"/>
          <p:cNvSpPr/>
          <p:nvPr/>
        </p:nvSpPr>
        <p:spPr>
          <a:xfrm>
            <a:off x="12433250" y="4682430"/>
            <a:ext cx="5141015" cy="266700"/>
          </a:xfrm>
          <a:prstGeom prst="rect">
            <a:avLst/>
          </a:prstGeom>
          <a:noFill/>
          <a:ln/>
        </p:spPr>
        <p:txBody>
          <a:bodyPr wrap="square" lIns="25400" tIns="25400" rIns="25400" bIns="25400" rtlCol="0" anchor="t">
            <a:normAutofit fontScale="85000" lnSpcReduction="10000"/>
          </a:bodyPr>
          <a:lstStyle/>
          <a:p>
            <a:pPr marL="0" indent="0" algn="l">
              <a:buNone/>
            </a:pPr>
            <a:r>
              <a:rPr lang="en-US" sz="1800" kern="0" spc="360" dirty="0">
                <a:solidFill>
                  <a:srgbClr val="B0483A"/>
                </a:solidFill>
                <a:latin typeface="Josefin Sans" pitchFamily="34" charset="0"/>
                <a:ea typeface="Josefin Sans" pitchFamily="34" charset="-122"/>
                <a:cs typeface="Josefin Sans" pitchFamily="34" charset="-120"/>
              </a:rPr>
              <a:t>BARRIER</a:t>
            </a:r>
            <a:endParaRPr lang="en-US" sz="1800" dirty="0"/>
          </a:p>
        </p:txBody>
      </p:sp>
      <p:sp>
        <p:nvSpPr>
          <p:cNvPr id="26" name="Text 24"/>
          <p:cNvSpPr/>
          <p:nvPr/>
        </p:nvSpPr>
        <p:spPr>
          <a:xfrm>
            <a:off x="12433250" y="5006280"/>
            <a:ext cx="4813859" cy="1092696"/>
          </a:xfrm>
          <a:prstGeom prst="rect">
            <a:avLst/>
          </a:prstGeom>
          <a:noFill/>
          <a:ln/>
        </p:spPr>
        <p:txBody>
          <a:bodyPr wrap="square" lIns="25400" tIns="25400" rIns="25400" bIns="25400" rtlCol="0" anchor="t">
            <a:normAutofit/>
          </a:bodyPr>
          <a:lstStyle/>
          <a:p>
            <a:pPr marL="0" indent="0" algn="l">
              <a:lnSpc>
                <a:spcPct val="119097"/>
              </a:lnSpc>
              <a:buNone/>
            </a:pPr>
            <a:r>
              <a:rPr lang="en-US" sz="1950" dirty="0">
                <a:solidFill>
                  <a:srgbClr val="405046"/>
                </a:solidFill>
                <a:latin typeface="Karla" pitchFamily="34" charset="0"/>
                <a:ea typeface="Karla" pitchFamily="34" charset="-122"/>
                <a:cs typeface="Karla" pitchFamily="34" charset="-120"/>
              </a:rPr>
              <a:t>Sending a client to an unproven home is a professional risk. Nobody is blamed for using the home they already know.</a:t>
            </a:r>
            <a:endParaRPr lang="en-US" sz="1950" dirty="0"/>
          </a:p>
        </p:txBody>
      </p:sp>
      <p:sp>
        <p:nvSpPr>
          <p:cNvPr id="27" name="Text 25"/>
          <p:cNvSpPr/>
          <p:nvPr/>
        </p:nvSpPr>
        <p:spPr>
          <a:xfrm>
            <a:off x="12433250" y="6251377"/>
            <a:ext cx="5141015" cy="266700"/>
          </a:xfrm>
          <a:prstGeom prst="rect">
            <a:avLst/>
          </a:prstGeom>
          <a:noFill/>
          <a:ln/>
        </p:spPr>
        <p:txBody>
          <a:bodyPr wrap="square" lIns="25400" tIns="25400" rIns="25400" bIns="25400" rtlCol="0" anchor="t">
            <a:normAutofit fontScale="85000" lnSpcReduction="10000"/>
          </a:bodyPr>
          <a:lstStyle/>
          <a:p>
            <a:pPr marL="0" indent="0" algn="l">
              <a:buNone/>
            </a:pPr>
            <a:r>
              <a:rPr lang="en-US" sz="1800" kern="0" spc="360" dirty="0">
                <a:solidFill>
                  <a:srgbClr val="33453B"/>
                </a:solidFill>
                <a:latin typeface="Josefin Sans" pitchFamily="34" charset="0"/>
                <a:ea typeface="Josefin Sans" pitchFamily="34" charset="-122"/>
                <a:cs typeface="Josefin Sans" pitchFamily="34" charset="-120"/>
              </a:rPr>
              <a:t>INTERVENTION</a:t>
            </a:r>
            <a:endParaRPr lang="en-US" sz="1800" dirty="0"/>
          </a:p>
        </p:txBody>
      </p:sp>
      <p:sp>
        <p:nvSpPr>
          <p:cNvPr id="28" name="Text 26"/>
          <p:cNvSpPr/>
          <p:nvPr/>
        </p:nvSpPr>
        <p:spPr>
          <a:xfrm>
            <a:off x="12433250" y="6575227"/>
            <a:ext cx="4813859" cy="1444228"/>
          </a:xfrm>
          <a:prstGeom prst="rect">
            <a:avLst/>
          </a:prstGeom>
          <a:noFill/>
          <a:ln/>
        </p:spPr>
        <p:txBody>
          <a:bodyPr wrap="square" lIns="25400" tIns="25400" rIns="25400" bIns="25400" rtlCol="0" anchor="t">
            <a:normAutofit/>
          </a:bodyPr>
          <a:lstStyle/>
          <a:p>
            <a:pPr marL="0" indent="0" algn="l">
              <a:lnSpc>
                <a:spcPct val="119097"/>
              </a:lnSpc>
              <a:buNone/>
            </a:pPr>
            <a:r>
              <a:rPr lang="en-US" sz="1950" dirty="0">
                <a:solidFill>
                  <a:srgbClr val="405046"/>
                </a:solidFill>
                <a:latin typeface="Karla" pitchFamily="34" charset="0"/>
                <a:ea typeface="Karla" pitchFamily="34" charset="-122"/>
                <a:cs typeface="Karla" pitchFamily="34" charset="-120"/>
              </a:rPr>
              <a:t>Certification badges, named board members, a 90-day outcome report, and a referral loop that closes back to the sender.</a:t>
            </a:r>
            <a:endParaRPr lang="en-US" sz="19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33453B"/>
        </a:solidFill>
        <a:effectLst/>
      </p:bgPr>
    </p:bg>
    <p:spTree>
      <p:nvGrpSpPr>
        <p:cNvPr id="1" name=""/>
        <p:cNvGrpSpPr/>
        <p:nvPr/>
      </p:nvGrpSpPr>
      <p:grpSpPr>
        <a:xfrm>
          <a:off x="0" y="0"/>
          <a:ext cx="0" cy="0"/>
          <a:chOff x="0" y="0"/>
          <a:chExt cx="0" cy="0"/>
        </a:xfrm>
      </p:grpSpPr>
      <p:sp>
        <p:nvSpPr>
          <p:cNvPr id="2" name="Text 0"/>
          <p:cNvSpPr/>
          <p:nvPr/>
        </p:nvSpPr>
        <p:spPr>
          <a:xfrm>
            <a:off x="857250" y="762000"/>
            <a:ext cx="18230850"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663" dirty="0">
                <a:solidFill>
                  <a:srgbClr val="A98A4B"/>
                </a:solidFill>
                <a:latin typeface="Josefin Sans" pitchFamily="34" charset="0"/>
                <a:ea typeface="Josefin Sans" pitchFamily="34" charset="-122"/>
                <a:cs typeface="Josefin Sans" pitchFamily="34" charset="-120"/>
              </a:rPr>
              <a:t>MODEL 02 · EAST</a:t>
            </a:r>
            <a:endParaRPr lang="en-US" sz="1950" dirty="0"/>
          </a:p>
        </p:txBody>
      </p:sp>
      <p:sp>
        <p:nvSpPr>
          <p:cNvPr id="3" name="Text 1"/>
          <p:cNvSpPr/>
          <p:nvPr/>
        </p:nvSpPr>
        <p:spPr>
          <a:xfrm>
            <a:off x="857250" y="1247775"/>
            <a:ext cx="18230850" cy="643830"/>
          </a:xfrm>
          <a:prstGeom prst="rect">
            <a:avLst/>
          </a:prstGeom>
          <a:noFill/>
          <a:ln/>
        </p:spPr>
        <p:txBody>
          <a:bodyPr wrap="square" lIns="25400" tIns="25400" rIns="25400" bIns="25400" rtlCol="0" anchor="t">
            <a:normAutofit fontScale="92500" lnSpcReduction="20000"/>
          </a:bodyPr>
          <a:lstStyle/>
          <a:p>
            <a:pPr marL="0" indent="0" algn="l">
              <a:lnSpc>
                <a:spcPct val="106000"/>
              </a:lnSpc>
              <a:buNone/>
            </a:pPr>
            <a:r>
              <a:rPr lang="en-US" sz="4500" dirty="0">
                <a:solidFill>
                  <a:srgbClr val="F1EDE4"/>
                </a:solidFill>
                <a:latin typeface="Josefin Sans" pitchFamily="34" charset="0"/>
                <a:ea typeface="Josefin Sans" pitchFamily="34" charset="-122"/>
                <a:cs typeface="Josefin Sans" pitchFamily="34" charset="-120"/>
              </a:rPr>
              <a:t>Every asset must be easy, attractive, social, timely</a:t>
            </a:r>
            <a:endParaRPr lang="en-US" sz="4500" dirty="0"/>
          </a:p>
        </p:txBody>
      </p:sp>
      <p:sp>
        <p:nvSpPr>
          <p:cNvPr id="4" name="Text 2"/>
          <p:cNvSpPr/>
          <p:nvPr/>
        </p:nvSpPr>
        <p:spPr>
          <a:xfrm>
            <a:off x="857250" y="2005905"/>
            <a:ext cx="15192375" cy="452438"/>
          </a:xfrm>
          <a:prstGeom prst="rect">
            <a:avLst/>
          </a:prstGeom>
          <a:noFill/>
          <a:ln/>
        </p:spPr>
        <p:txBody>
          <a:bodyPr wrap="square" lIns="25400" tIns="25400" rIns="25400" bIns="25400" rtlCol="0" anchor="t">
            <a:normAutofit/>
          </a:bodyPr>
          <a:lstStyle/>
          <a:p>
            <a:pPr marL="0" indent="0" algn="l">
              <a:lnSpc>
                <a:spcPct val="127941"/>
              </a:lnSpc>
              <a:buNone/>
            </a:pPr>
            <a:r>
              <a:rPr lang="en-US" sz="2175" dirty="0">
                <a:solidFill>
                  <a:srgbClr val="C3CDBF"/>
                </a:solidFill>
                <a:latin typeface="Karla" pitchFamily="34" charset="0"/>
                <a:ea typeface="Karla" pitchFamily="34" charset="-122"/>
                <a:cs typeface="Karla" pitchFamily="34" charset="-120"/>
              </a:rPr>
              <a:t>This is the quality gate. If a flyer, form, or email fails one of the four, it gets rewritten before it ships.</a:t>
            </a:r>
            <a:endParaRPr lang="en-US" sz="2175" dirty="0"/>
          </a:p>
        </p:txBody>
      </p:sp>
      <p:sp>
        <p:nvSpPr>
          <p:cNvPr id="5" name="Shape 3"/>
          <p:cNvSpPr/>
          <p:nvPr/>
        </p:nvSpPr>
        <p:spPr>
          <a:xfrm>
            <a:off x="857250" y="2820293"/>
            <a:ext cx="3914775" cy="28575"/>
          </a:xfrm>
          <a:prstGeom prst="rect">
            <a:avLst/>
          </a:prstGeom>
          <a:solidFill>
            <a:srgbClr val="A98A4B"/>
          </a:solidFill>
          <a:ln/>
        </p:spPr>
        <p:txBody>
          <a:bodyPr/>
          <a:lstStyle/>
          <a:p>
            <a:endParaRPr lang="en-US"/>
          </a:p>
        </p:txBody>
      </p:sp>
      <p:sp>
        <p:nvSpPr>
          <p:cNvPr id="6" name="Text 4"/>
          <p:cNvSpPr/>
          <p:nvPr/>
        </p:nvSpPr>
        <p:spPr>
          <a:xfrm>
            <a:off x="857250" y="3096518"/>
            <a:ext cx="4306253" cy="76200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5700" dirty="0">
                <a:solidFill>
                  <a:srgbClr val="A98A4B"/>
                </a:solidFill>
                <a:latin typeface="Josefin Sans" pitchFamily="34" charset="0"/>
                <a:ea typeface="Josefin Sans" pitchFamily="34" charset="-122"/>
                <a:cs typeface="Josefin Sans" pitchFamily="34" charset="-120"/>
              </a:rPr>
              <a:t>E</a:t>
            </a:r>
            <a:endParaRPr lang="en-US" sz="5700" dirty="0"/>
          </a:p>
        </p:txBody>
      </p:sp>
      <p:sp>
        <p:nvSpPr>
          <p:cNvPr id="7" name="Text 5"/>
          <p:cNvSpPr/>
          <p:nvPr/>
        </p:nvSpPr>
        <p:spPr>
          <a:xfrm>
            <a:off x="857250" y="3934718"/>
            <a:ext cx="4306253" cy="381000"/>
          </a:xfrm>
          <a:prstGeom prst="rect">
            <a:avLst/>
          </a:prstGeom>
          <a:noFill/>
          <a:ln/>
        </p:spPr>
        <p:txBody>
          <a:bodyPr wrap="square" lIns="25400" tIns="25400" rIns="25400" bIns="25400" rtlCol="0" anchor="t">
            <a:normAutofit fontScale="92500" lnSpcReduction="20000"/>
          </a:bodyPr>
          <a:lstStyle/>
          <a:p>
            <a:pPr marL="0" indent="0" algn="l">
              <a:buNone/>
            </a:pPr>
            <a:r>
              <a:rPr lang="en-US" sz="2700" dirty="0">
                <a:solidFill>
                  <a:srgbClr val="F1EDE4"/>
                </a:solidFill>
                <a:latin typeface="Josefin Sans" pitchFamily="34" charset="0"/>
                <a:ea typeface="Josefin Sans" pitchFamily="34" charset="-122"/>
                <a:cs typeface="Josefin Sans" pitchFamily="34" charset="-120"/>
              </a:rPr>
              <a:t>Easy</a:t>
            </a:r>
            <a:endParaRPr lang="en-US" sz="2700" dirty="0"/>
          </a:p>
        </p:txBody>
      </p:sp>
      <p:sp>
        <p:nvSpPr>
          <p:cNvPr id="8" name="Text 6"/>
          <p:cNvSpPr/>
          <p:nvPr/>
        </p:nvSpPr>
        <p:spPr>
          <a:xfrm>
            <a:off x="857250" y="4391918"/>
            <a:ext cx="4032218" cy="1092696"/>
          </a:xfrm>
          <a:prstGeom prst="rect">
            <a:avLst/>
          </a:prstGeom>
          <a:noFill/>
          <a:ln/>
        </p:spPr>
        <p:txBody>
          <a:bodyPr wrap="square" lIns="25400" tIns="25400" rIns="25400" bIns="25400" rtlCol="0" anchor="t">
            <a:normAutofit/>
          </a:bodyPr>
          <a:lstStyle/>
          <a:p>
            <a:pPr marL="0" indent="0" algn="l">
              <a:lnSpc>
                <a:spcPct val="119097"/>
              </a:lnSpc>
              <a:buNone/>
            </a:pPr>
            <a:r>
              <a:rPr lang="en-US" sz="1950" dirty="0">
                <a:solidFill>
                  <a:srgbClr val="C3CDBF"/>
                </a:solidFill>
                <a:latin typeface="Karla" pitchFamily="34" charset="0"/>
                <a:ea typeface="Karla" pitchFamily="34" charset="-122"/>
                <a:cs typeface="Karla" pitchFamily="34" charset="-120"/>
              </a:rPr>
              <a:t>Reduce every step to the fewest possible clicks, fields, and decisions.</a:t>
            </a:r>
            <a:endParaRPr lang="en-US" sz="1950" dirty="0"/>
          </a:p>
        </p:txBody>
      </p:sp>
      <p:sp>
        <p:nvSpPr>
          <p:cNvPr id="9" name="Text 7"/>
          <p:cNvSpPr/>
          <p:nvPr/>
        </p:nvSpPr>
        <p:spPr>
          <a:xfrm>
            <a:off x="912495" y="5637014"/>
            <a:ext cx="3935730" cy="1573411"/>
          </a:xfrm>
          <a:prstGeom prst="rect">
            <a:avLst/>
          </a:prstGeom>
          <a:noFill/>
          <a:ln/>
        </p:spPr>
        <p:txBody>
          <a:bodyPr wrap="square" lIns="25400" tIns="25400" rIns="25400" bIns="25400" rtlCol="0" anchor="t">
            <a:normAutofit/>
          </a:bodyPr>
          <a:lstStyle/>
          <a:p>
            <a:pPr marL="173355" indent="-173355" algn="l">
              <a:lnSpc>
                <a:spcPct val="130000"/>
              </a:lnSpc>
              <a:buSzPct val="100000"/>
              <a:buChar char="•"/>
              <a:tabLst>
                <a:tab pos="173355" algn="l"/>
              </a:tabLst>
            </a:pPr>
            <a:r>
              <a:rPr lang="en-US" sz="1950" dirty="0">
                <a:solidFill>
                  <a:srgbClr val="F1EDE4"/>
                </a:solidFill>
                <a:latin typeface="Karla" pitchFamily="34" charset="0"/>
                <a:ea typeface="Karla" pitchFamily="34" charset="-122"/>
                <a:cs typeface="Karla" pitchFamily="34" charset="-120"/>
              </a:rPr>
              <a:t>Three-field referral form</a:t>
            </a:r>
            <a:endParaRPr lang="en-US" sz="1950" dirty="0"/>
          </a:p>
          <a:p>
            <a:pPr marL="173355" indent="-173355" algn="l">
              <a:lnSpc>
                <a:spcPct val="130000"/>
              </a:lnSpc>
              <a:buSzPct val="100000"/>
              <a:buChar char="•"/>
              <a:tabLst>
                <a:tab pos="173355" algn="l"/>
              </a:tabLst>
            </a:pPr>
            <a:r>
              <a:rPr lang="en-US" sz="1950" dirty="0">
                <a:solidFill>
                  <a:srgbClr val="F1EDE4"/>
                </a:solidFill>
                <a:latin typeface="Karla" pitchFamily="34" charset="0"/>
                <a:ea typeface="Karla" pitchFamily="34" charset="-122"/>
                <a:cs typeface="Karla" pitchFamily="34" charset="-120"/>
              </a:rPr>
              <a:t>One phone number, everywhere</a:t>
            </a:r>
            <a:endParaRPr lang="en-US" sz="1950" dirty="0"/>
          </a:p>
          <a:p>
            <a:pPr marL="173355" indent="-173355" algn="l">
              <a:lnSpc>
                <a:spcPct val="130000"/>
              </a:lnSpc>
              <a:buSzPct val="100000"/>
              <a:buChar char="•"/>
              <a:tabLst>
                <a:tab pos="173355" algn="l"/>
              </a:tabLst>
            </a:pPr>
            <a:r>
              <a:rPr lang="en-US" sz="1950" dirty="0">
                <a:solidFill>
                  <a:srgbClr val="F1EDE4"/>
                </a:solidFill>
                <a:latin typeface="Karla" pitchFamily="34" charset="0"/>
                <a:ea typeface="Karla" pitchFamily="34" charset="-122"/>
                <a:cs typeface="Karla" pitchFamily="34" charset="-120"/>
              </a:rPr>
              <a:t>Pre-filled donation amounts</a:t>
            </a:r>
            <a:endParaRPr lang="en-US" sz="1950" dirty="0"/>
          </a:p>
          <a:p>
            <a:pPr marL="173355" indent="-173355" algn="l">
              <a:lnSpc>
                <a:spcPct val="130000"/>
              </a:lnSpc>
              <a:buSzPct val="100000"/>
              <a:buChar char="•"/>
              <a:tabLst>
                <a:tab pos="173355" algn="l"/>
              </a:tabLst>
            </a:pPr>
            <a:r>
              <a:rPr lang="en-US" sz="1950" dirty="0">
                <a:solidFill>
                  <a:srgbClr val="F1EDE4"/>
                </a:solidFill>
                <a:latin typeface="Karla" pitchFamily="34" charset="0"/>
                <a:ea typeface="Karla" pitchFamily="34" charset="-122"/>
                <a:cs typeface="Karla" pitchFamily="34" charset="-120"/>
              </a:rPr>
              <a:t>Default to monthly giving</a:t>
            </a:r>
            <a:endParaRPr lang="en-US" sz="1950" dirty="0"/>
          </a:p>
        </p:txBody>
      </p:sp>
      <p:sp>
        <p:nvSpPr>
          <p:cNvPr id="10" name="Shape 8"/>
          <p:cNvSpPr/>
          <p:nvPr/>
        </p:nvSpPr>
        <p:spPr>
          <a:xfrm>
            <a:off x="5076825" y="2820293"/>
            <a:ext cx="3914775" cy="28575"/>
          </a:xfrm>
          <a:prstGeom prst="rect">
            <a:avLst/>
          </a:prstGeom>
          <a:solidFill>
            <a:srgbClr val="A98A4B"/>
          </a:solidFill>
          <a:ln/>
        </p:spPr>
        <p:txBody>
          <a:bodyPr/>
          <a:lstStyle/>
          <a:p>
            <a:endParaRPr lang="en-US"/>
          </a:p>
        </p:txBody>
      </p:sp>
      <p:sp>
        <p:nvSpPr>
          <p:cNvPr id="11" name="Text 9"/>
          <p:cNvSpPr/>
          <p:nvPr/>
        </p:nvSpPr>
        <p:spPr>
          <a:xfrm>
            <a:off x="5076825" y="3096518"/>
            <a:ext cx="4306253" cy="76200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5700" dirty="0">
                <a:solidFill>
                  <a:srgbClr val="A98A4B"/>
                </a:solidFill>
                <a:latin typeface="Josefin Sans" pitchFamily="34" charset="0"/>
                <a:ea typeface="Josefin Sans" pitchFamily="34" charset="-122"/>
                <a:cs typeface="Josefin Sans" pitchFamily="34" charset="-120"/>
              </a:rPr>
              <a:t>A</a:t>
            </a:r>
            <a:endParaRPr lang="en-US" sz="5700" dirty="0"/>
          </a:p>
        </p:txBody>
      </p:sp>
      <p:sp>
        <p:nvSpPr>
          <p:cNvPr id="12" name="Text 10"/>
          <p:cNvSpPr/>
          <p:nvPr/>
        </p:nvSpPr>
        <p:spPr>
          <a:xfrm>
            <a:off x="5076825" y="3934718"/>
            <a:ext cx="4306253" cy="381000"/>
          </a:xfrm>
          <a:prstGeom prst="rect">
            <a:avLst/>
          </a:prstGeom>
          <a:noFill/>
          <a:ln/>
        </p:spPr>
        <p:txBody>
          <a:bodyPr wrap="square" lIns="25400" tIns="25400" rIns="25400" bIns="25400" rtlCol="0" anchor="t">
            <a:normAutofit fontScale="92500" lnSpcReduction="20000"/>
          </a:bodyPr>
          <a:lstStyle/>
          <a:p>
            <a:pPr marL="0" indent="0" algn="l">
              <a:buNone/>
            </a:pPr>
            <a:r>
              <a:rPr lang="en-US" sz="2700" dirty="0">
                <a:solidFill>
                  <a:srgbClr val="F1EDE4"/>
                </a:solidFill>
                <a:latin typeface="Josefin Sans" pitchFamily="34" charset="0"/>
                <a:ea typeface="Josefin Sans" pitchFamily="34" charset="-122"/>
                <a:cs typeface="Josefin Sans" pitchFamily="34" charset="-120"/>
              </a:rPr>
              <a:t>Attractive</a:t>
            </a:r>
            <a:endParaRPr lang="en-US" sz="2700" dirty="0"/>
          </a:p>
        </p:txBody>
      </p:sp>
      <p:sp>
        <p:nvSpPr>
          <p:cNvPr id="13" name="Text 11"/>
          <p:cNvSpPr/>
          <p:nvPr/>
        </p:nvSpPr>
        <p:spPr>
          <a:xfrm>
            <a:off x="5076825" y="4391918"/>
            <a:ext cx="4032218" cy="1092696"/>
          </a:xfrm>
          <a:prstGeom prst="rect">
            <a:avLst/>
          </a:prstGeom>
          <a:noFill/>
          <a:ln/>
        </p:spPr>
        <p:txBody>
          <a:bodyPr wrap="square" lIns="25400" tIns="25400" rIns="25400" bIns="25400" rtlCol="0" anchor="t">
            <a:normAutofit/>
          </a:bodyPr>
          <a:lstStyle/>
          <a:p>
            <a:pPr marL="0" indent="0" algn="l">
              <a:lnSpc>
                <a:spcPct val="119097"/>
              </a:lnSpc>
              <a:buNone/>
            </a:pPr>
            <a:r>
              <a:rPr lang="en-US" sz="1950" dirty="0">
                <a:solidFill>
                  <a:srgbClr val="C3CDBF"/>
                </a:solidFill>
                <a:latin typeface="Karla" pitchFamily="34" charset="0"/>
                <a:ea typeface="Karla" pitchFamily="34" charset="-122"/>
                <a:cs typeface="Karla" pitchFamily="34" charset="-120"/>
              </a:rPr>
              <a:t>Draw attention with dignity, not despair. No mugshots, no before-and-afters.</a:t>
            </a:r>
            <a:endParaRPr lang="en-US" sz="1950" dirty="0"/>
          </a:p>
        </p:txBody>
      </p:sp>
      <p:sp>
        <p:nvSpPr>
          <p:cNvPr id="14" name="Text 12"/>
          <p:cNvSpPr/>
          <p:nvPr/>
        </p:nvSpPr>
        <p:spPr>
          <a:xfrm>
            <a:off x="5132070" y="5637014"/>
            <a:ext cx="3935730" cy="1573411"/>
          </a:xfrm>
          <a:prstGeom prst="rect">
            <a:avLst/>
          </a:prstGeom>
          <a:noFill/>
          <a:ln/>
        </p:spPr>
        <p:txBody>
          <a:bodyPr wrap="square" lIns="25400" tIns="25400" rIns="25400" bIns="25400" rtlCol="0" anchor="t">
            <a:normAutofit/>
          </a:bodyPr>
          <a:lstStyle/>
          <a:p>
            <a:pPr marL="173355" indent="-173355" algn="l">
              <a:lnSpc>
                <a:spcPct val="130000"/>
              </a:lnSpc>
              <a:buSzPct val="100000"/>
              <a:buChar char="•"/>
              <a:tabLst>
                <a:tab pos="173355" algn="l"/>
              </a:tabLst>
            </a:pPr>
            <a:r>
              <a:rPr lang="en-US" sz="1950" dirty="0">
                <a:solidFill>
                  <a:srgbClr val="F1EDE4"/>
                </a:solidFill>
                <a:latin typeface="Karla" pitchFamily="34" charset="0"/>
                <a:ea typeface="Karla" pitchFamily="34" charset="-122"/>
                <a:cs typeface="Karla" pitchFamily="34" charset="-120"/>
              </a:rPr>
              <a:t>Real resident photography</a:t>
            </a:r>
            <a:endParaRPr lang="en-US" sz="1950" dirty="0"/>
          </a:p>
          <a:p>
            <a:pPr marL="173355" indent="-173355" algn="l">
              <a:lnSpc>
                <a:spcPct val="130000"/>
              </a:lnSpc>
              <a:buSzPct val="100000"/>
              <a:buChar char="•"/>
              <a:tabLst>
                <a:tab pos="173355" algn="l"/>
              </a:tabLst>
            </a:pPr>
            <a:r>
              <a:rPr lang="en-US" sz="1950" dirty="0">
                <a:solidFill>
                  <a:srgbClr val="F1EDE4"/>
                </a:solidFill>
                <a:latin typeface="Karla" pitchFamily="34" charset="0"/>
                <a:ea typeface="Karla" pitchFamily="34" charset="-122"/>
                <a:cs typeface="Karla" pitchFamily="34" charset="-120"/>
              </a:rPr>
              <a:t>The open-door mark</a:t>
            </a:r>
            <a:endParaRPr lang="en-US" sz="1950" dirty="0"/>
          </a:p>
          <a:p>
            <a:pPr marL="173355" indent="-173355" algn="l">
              <a:lnSpc>
                <a:spcPct val="130000"/>
              </a:lnSpc>
              <a:buSzPct val="100000"/>
              <a:buChar char="•"/>
              <a:tabLst>
                <a:tab pos="173355" algn="l"/>
              </a:tabLst>
            </a:pPr>
            <a:r>
              <a:rPr lang="en-US" sz="1950" dirty="0">
                <a:solidFill>
                  <a:srgbClr val="F1EDE4"/>
                </a:solidFill>
                <a:latin typeface="Karla" pitchFamily="34" charset="0"/>
                <a:ea typeface="Karla" pitchFamily="34" charset="-122"/>
                <a:cs typeface="Karla" pitchFamily="34" charset="-120"/>
              </a:rPr>
              <a:t>Named, specific outcomes</a:t>
            </a:r>
            <a:endParaRPr lang="en-US" sz="1950" dirty="0"/>
          </a:p>
          <a:p>
            <a:pPr marL="173355" indent="-173355" algn="l">
              <a:lnSpc>
                <a:spcPct val="130000"/>
              </a:lnSpc>
              <a:buSzPct val="100000"/>
              <a:buChar char="•"/>
              <a:tabLst>
                <a:tab pos="173355" algn="l"/>
              </a:tabLst>
            </a:pPr>
            <a:r>
              <a:rPr lang="en-US" sz="1950" dirty="0">
                <a:solidFill>
                  <a:srgbClr val="F1EDE4"/>
                </a:solidFill>
                <a:latin typeface="Karla" pitchFamily="34" charset="0"/>
                <a:ea typeface="Karla" pitchFamily="34" charset="-122"/>
                <a:cs typeface="Karla" pitchFamily="34" charset="-120"/>
              </a:rPr>
              <a:t>Donor recognition wall</a:t>
            </a:r>
            <a:endParaRPr lang="en-US" sz="1950" dirty="0"/>
          </a:p>
        </p:txBody>
      </p:sp>
      <p:sp>
        <p:nvSpPr>
          <p:cNvPr id="15" name="Shape 13"/>
          <p:cNvSpPr/>
          <p:nvPr/>
        </p:nvSpPr>
        <p:spPr>
          <a:xfrm>
            <a:off x="9296400" y="2820293"/>
            <a:ext cx="3914775" cy="28575"/>
          </a:xfrm>
          <a:prstGeom prst="rect">
            <a:avLst/>
          </a:prstGeom>
          <a:solidFill>
            <a:srgbClr val="A98A4B"/>
          </a:solidFill>
          <a:ln/>
        </p:spPr>
        <p:txBody>
          <a:bodyPr/>
          <a:lstStyle/>
          <a:p>
            <a:endParaRPr lang="en-US"/>
          </a:p>
        </p:txBody>
      </p:sp>
      <p:sp>
        <p:nvSpPr>
          <p:cNvPr id="16" name="Text 14"/>
          <p:cNvSpPr/>
          <p:nvPr/>
        </p:nvSpPr>
        <p:spPr>
          <a:xfrm>
            <a:off x="9296400" y="3096518"/>
            <a:ext cx="4306253" cy="76200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5700" dirty="0">
                <a:solidFill>
                  <a:srgbClr val="A98A4B"/>
                </a:solidFill>
                <a:latin typeface="Josefin Sans" pitchFamily="34" charset="0"/>
                <a:ea typeface="Josefin Sans" pitchFamily="34" charset="-122"/>
                <a:cs typeface="Josefin Sans" pitchFamily="34" charset="-120"/>
              </a:rPr>
              <a:t>S</a:t>
            </a:r>
            <a:endParaRPr lang="en-US" sz="5700" dirty="0"/>
          </a:p>
        </p:txBody>
      </p:sp>
      <p:sp>
        <p:nvSpPr>
          <p:cNvPr id="17" name="Text 15"/>
          <p:cNvSpPr/>
          <p:nvPr/>
        </p:nvSpPr>
        <p:spPr>
          <a:xfrm>
            <a:off x="9296400" y="3934718"/>
            <a:ext cx="4306253" cy="381000"/>
          </a:xfrm>
          <a:prstGeom prst="rect">
            <a:avLst/>
          </a:prstGeom>
          <a:noFill/>
          <a:ln/>
        </p:spPr>
        <p:txBody>
          <a:bodyPr wrap="square" lIns="25400" tIns="25400" rIns="25400" bIns="25400" rtlCol="0" anchor="t">
            <a:normAutofit fontScale="92500" lnSpcReduction="20000"/>
          </a:bodyPr>
          <a:lstStyle/>
          <a:p>
            <a:pPr marL="0" indent="0" algn="l">
              <a:buNone/>
            </a:pPr>
            <a:r>
              <a:rPr lang="en-US" sz="2700" dirty="0">
                <a:solidFill>
                  <a:srgbClr val="F1EDE4"/>
                </a:solidFill>
                <a:latin typeface="Josefin Sans" pitchFamily="34" charset="0"/>
                <a:ea typeface="Josefin Sans" pitchFamily="34" charset="-122"/>
                <a:cs typeface="Josefin Sans" pitchFamily="34" charset="-120"/>
              </a:rPr>
              <a:t>Social</a:t>
            </a:r>
            <a:endParaRPr lang="en-US" sz="2700" dirty="0"/>
          </a:p>
        </p:txBody>
      </p:sp>
      <p:sp>
        <p:nvSpPr>
          <p:cNvPr id="18" name="Text 16"/>
          <p:cNvSpPr/>
          <p:nvPr/>
        </p:nvSpPr>
        <p:spPr>
          <a:xfrm>
            <a:off x="9296400" y="4391918"/>
            <a:ext cx="4032218" cy="1092696"/>
          </a:xfrm>
          <a:prstGeom prst="rect">
            <a:avLst/>
          </a:prstGeom>
          <a:noFill/>
          <a:ln/>
        </p:spPr>
        <p:txBody>
          <a:bodyPr wrap="square" lIns="25400" tIns="25400" rIns="25400" bIns="25400" rtlCol="0" anchor="t">
            <a:normAutofit/>
          </a:bodyPr>
          <a:lstStyle/>
          <a:p>
            <a:pPr marL="0" indent="0" algn="l">
              <a:lnSpc>
                <a:spcPct val="119097"/>
              </a:lnSpc>
              <a:buNone/>
            </a:pPr>
            <a:r>
              <a:rPr lang="en-US" sz="1950" dirty="0">
                <a:solidFill>
                  <a:srgbClr val="C3CDBF"/>
                </a:solidFill>
                <a:latin typeface="Karla" pitchFamily="34" charset="0"/>
                <a:ea typeface="Karla" pitchFamily="34" charset="-122"/>
                <a:cs typeface="Karla" pitchFamily="34" charset="-120"/>
              </a:rPr>
              <a:t>Make the desired behavior visible and endorsed by people the audience trusts.</a:t>
            </a:r>
            <a:endParaRPr lang="en-US" sz="1950" dirty="0"/>
          </a:p>
        </p:txBody>
      </p:sp>
      <p:sp>
        <p:nvSpPr>
          <p:cNvPr id="19" name="Text 17"/>
          <p:cNvSpPr/>
          <p:nvPr/>
        </p:nvSpPr>
        <p:spPr>
          <a:xfrm>
            <a:off x="9351645" y="5637014"/>
            <a:ext cx="3935730" cy="1957239"/>
          </a:xfrm>
          <a:prstGeom prst="rect">
            <a:avLst/>
          </a:prstGeom>
          <a:noFill/>
          <a:ln/>
        </p:spPr>
        <p:txBody>
          <a:bodyPr wrap="square" lIns="25400" tIns="25400" rIns="25400" bIns="25400" rtlCol="0" anchor="t">
            <a:normAutofit/>
          </a:bodyPr>
          <a:lstStyle/>
          <a:p>
            <a:pPr marL="173355" indent="-173355" algn="l">
              <a:lnSpc>
                <a:spcPct val="130000"/>
              </a:lnSpc>
              <a:buSzPct val="100000"/>
              <a:buChar char="•"/>
              <a:tabLst>
                <a:tab pos="173355" algn="l"/>
              </a:tabLst>
            </a:pPr>
            <a:r>
              <a:rPr lang="en-US" sz="1950" dirty="0">
                <a:solidFill>
                  <a:srgbClr val="F1EDE4"/>
                </a:solidFill>
                <a:latin typeface="Karla" pitchFamily="34" charset="0"/>
                <a:ea typeface="Karla" pitchFamily="34" charset="-122"/>
                <a:cs typeface="Karla" pitchFamily="34" charset="-120"/>
              </a:rPr>
              <a:t>Pastor and clinician endorsements</a:t>
            </a:r>
            <a:endParaRPr lang="en-US" sz="1950" dirty="0"/>
          </a:p>
          <a:p>
            <a:pPr marL="173355" indent="-173355" algn="l">
              <a:lnSpc>
                <a:spcPct val="130000"/>
              </a:lnSpc>
              <a:buSzPct val="100000"/>
              <a:buChar char="•"/>
              <a:tabLst>
                <a:tab pos="173355" algn="l"/>
              </a:tabLst>
            </a:pPr>
            <a:r>
              <a:rPr lang="en-US" sz="1950" dirty="0">
                <a:solidFill>
                  <a:srgbClr val="F1EDE4"/>
                </a:solidFill>
                <a:latin typeface="Karla" pitchFamily="34" charset="0"/>
                <a:ea typeface="Karla" pitchFamily="34" charset="-122"/>
                <a:cs typeface="Karla" pitchFamily="34" charset="-120"/>
              </a:rPr>
              <a:t>Fourteen partners refer here</a:t>
            </a:r>
            <a:endParaRPr lang="en-US" sz="1950" dirty="0"/>
          </a:p>
          <a:p>
            <a:pPr marL="173355" indent="-173355" algn="l">
              <a:lnSpc>
                <a:spcPct val="130000"/>
              </a:lnSpc>
              <a:buSzPct val="100000"/>
              <a:buChar char="•"/>
              <a:tabLst>
                <a:tab pos="173355" algn="l"/>
              </a:tabLst>
            </a:pPr>
            <a:r>
              <a:rPr lang="en-US" sz="1950" dirty="0">
                <a:solidFill>
                  <a:srgbClr val="F1EDE4"/>
                </a:solidFill>
                <a:latin typeface="Karla" pitchFamily="34" charset="0"/>
                <a:ea typeface="Karla" pitchFamily="34" charset="-122"/>
                <a:cs typeface="Karla" pitchFamily="34" charset="-120"/>
              </a:rPr>
              <a:t>Church-to-church challenge</a:t>
            </a:r>
            <a:endParaRPr lang="en-US" sz="1950" dirty="0"/>
          </a:p>
          <a:p>
            <a:pPr marL="173355" indent="-173355" algn="l">
              <a:lnSpc>
                <a:spcPct val="130000"/>
              </a:lnSpc>
              <a:buSzPct val="100000"/>
              <a:buChar char="•"/>
              <a:tabLst>
                <a:tab pos="173355" algn="l"/>
              </a:tabLst>
            </a:pPr>
            <a:r>
              <a:rPr lang="en-US" sz="1950" dirty="0">
                <a:solidFill>
                  <a:srgbClr val="F1EDE4"/>
                </a:solidFill>
                <a:latin typeface="Karla" pitchFamily="34" charset="0"/>
                <a:ea typeface="Karla" pitchFamily="34" charset="-122"/>
                <a:cs typeface="Karla" pitchFamily="34" charset="-120"/>
              </a:rPr>
              <a:t>Public partner logo wall</a:t>
            </a:r>
            <a:endParaRPr lang="en-US" sz="1950" dirty="0"/>
          </a:p>
        </p:txBody>
      </p:sp>
      <p:sp>
        <p:nvSpPr>
          <p:cNvPr id="20" name="Shape 18"/>
          <p:cNvSpPr/>
          <p:nvPr/>
        </p:nvSpPr>
        <p:spPr>
          <a:xfrm>
            <a:off x="13515975" y="2820293"/>
            <a:ext cx="3914775" cy="28575"/>
          </a:xfrm>
          <a:prstGeom prst="rect">
            <a:avLst/>
          </a:prstGeom>
          <a:solidFill>
            <a:srgbClr val="A98A4B"/>
          </a:solidFill>
          <a:ln/>
        </p:spPr>
        <p:txBody>
          <a:bodyPr/>
          <a:lstStyle/>
          <a:p>
            <a:endParaRPr lang="en-US"/>
          </a:p>
        </p:txBody>
      </p:sp>
      <p:sp>
        <p:nvSpPr>
          <p:cNvPr id="21" name="Text 19"/>
          <p:cNvSpPr/>
          <p:nvPr/>
        </p:nvSpPr>
        <p:spPr>
          <a:xfrm>
            <a:off x="13515975" y="3096518"/>
            <a:ext cx="4306253" cy="76200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5700" dirty="0">
                <a:solidFill>
                  <a:srgbClr val="A98A4B"/>
                </a:solidFill>
                <a:latin typeface="Josefin Sans" pitchFamily="34" charset="0"/>
                <a:ea typeface="Josefin Sans" pitchFamily="34" charset="-122"/>
                <a:cs typeface="Josefin Sans" pitchFamily="34" charset="-120"/>
              </a:rPr>
              <a:t>T</a:t>
            </a:r>
            <a:endParaRPr lang="en-US" sz="5700" dirty="0"/>
          </a:p>
        </p:txBody>
      </p:sp>
      <p:sp>
        <p:nvSpPr>
          <p:cNvPr id="22" name="Text 20"/>
          <p:cNvSpPr/>
          <p:nvPr/>
        </p:nvSpPr>
        <p:spPr>
          <a:xfrm>
            <a:off x="13515975" y="3934718"/>
            <a:ext cx="4306253" cy="381000"/>
          </a:xfrm>
          <a:prstGeom prst="rect">
            <a:avLst/>
          </a:prstGeom>
          <a:noFill/>
          <a:ln/>
        </p:spPr>
        <p:txBody>
          <a:bodyPr wrap="square" lIns="25400" tIns="25400" rIns="25400" bIns="25400" rtlCol="0" anchor="t">
            <a:normAutofit fontScale="92500" lnSpcReduction="20000"/>
          </a:bodyPr>
          <a:lstStyle/>
          <a:p>
            <a:pPr marL="0" indent="0" algn="l">
              <a:buNone/>
            </a:pPr>
            <a:r>
              <a:rPr lang="en-US" sz="2700" dirty="0">
                <a:solidFill>
                  <a:srgbClr val="F1EDE4"/>
                </a:solidFill>
                <a:latin typeface="Josefin Sans" pitchFamily="34" charset="0"/>
                <a:ea typeface="Josefin Sans" pitchFamily="34" charset="-122"/>
                <a:cs typeface="Josefin Sans" pitchFamily="34" charset="-120"/>
              </a:rPr>
              <a:t>Timely</a:t>
            </a:r>
            <a:endParaRPr lang="en-US" sz="2700" dirty="0"/>
          </a:p>
        </p:txBody>
      </p:sp>
      <p:sp>
        <p:nvSpPr>
          <p:cNvPr id="23" name="Text 21"/>
          <p:cNvSpPr/>
          <p:nvPr/>
        </p:nvSpPr>
        <p:spPr>
          <a:xfrm>
            <a:off x="13515975" y="4391918"/>
            <a:ext cx="4032218" cy="741164"/>
          </a:xfrm>
          <a:prstGeom prst="rect">
            <a:avLst/>
          </a:prstGeom>
          <a:noFill/>
          <a:ln/>
        </p:spPr>
        <p:txBody>
          <a:bodyPr wrap="square" lIns="25400" tIns="25400" rIns="25400" bIns="25400" rtlCol="0" anchor="t">
            <a:normAutofit/>
          </a:bodyPr>
          <a:lstStyle/>
          <a:p>
            <a:pPr marL="0" indent="0" algn="l">
              <a:lnSpc>
                <a:spcPct val="119097"/>
              </a:lnSpc>
              <a:buNone/>
            </a:pPr>
            <a:r>
              <a:rPr lang="en-US" sz="1950" dirty="0">
                <a:solidFill>
                  <a:srgbClr val="C3CDBF"/>
                </a:solidFill>
                <a:latin typeface="Karla" pitchFamily="34" charset="0"/>
                <a:ea typeface="Karla" pitchFamily="34" charset="-122"/>
                <a:cs typeface="Karla" pitchFamily="34" charset="-120"/>
              </a:rPr>
              <a:t>Arrive at the moment the decision is actually being made.</a:t>
            </a:r>
            <a:endParaRPr lang="en-US" sz="1950" dirty="0"/>
          </a:p>
        </p:txBody>
      </p:sp>
      <p:sp>
        <p:nvSpPr>
          <p:cNvPr id="24" name="Text 22"/>
          <p:cNvSpPr/>
          <p:nvPr/>
        </p:nvSpPr>
        <p:spPr>
          <a:xfrm>
            <a:off x="13571220" y="5285482"/>
            <a:ext cx="3935730" cy="1573411"/>
          </a:xfrm>
          <a:prstGeom prst="rect">
            <a:avLst/>
          </a:prstGeom>
          <a:noFill/>
          <a:ln/>
        </p:spPr>
        <p:txBody>
          <a:bodyPr wrap="square" lIns="25400" tIns="25400" rIns="25400" bIns="25400" rtlCol="0" anchor="t">
            <a:normAutofit/>
          </a:bodyPr>
          <a:lstStyle/>
          <a:p>
            <a:pPr marL="173355" indent="-173355" algn="l">
              <a:lnSpc>
                <a:spcPct val="130000"/>
              </a:lnSpc>
              <a:buSzPct val="100000"/>
              <a:buChar char="•"/>
              <a:tabLst>
                <a:tab pos="173355" algn="l"/>
              </a:tabLst>
            </a:pPr>
            <a:r>
              <a:rPr lang="en-US" sz="1950" dirty="0">
                <a:solidFill>
                  <a:srgbClr val="F1EDE4"/>
                </a:solidFill>
                <a:latin typeface="Karla" pitchFamily="34" charset="0"/>
                <a:ea typeface="Karla" pitchFamily="34" charset="-122"/>
                <a:cs typeface="Karla" pitchFamily="34" charset="-120"/>
              </a:rPr>
              <a:t>Discharge-day handoff</a:t>
            </a:r>
            <a:endParaRPr lang="en-US" sz="1950" dirty="0"/>
          </a:p>
          <a:p>
            <a:pPr marL="173355" indent="-173355" algn="l">
              <a:lnSpc>
                <a:spcPct val="130000"/>
              </a:lnSpc>
              <a:buSzPct val="100000"/>
              <a:buChar char="•"/>
              <a:tabLst>
                <a:tab pos="173355" algn="l"/>
              </a:tabLst>
            </a:pPr>
            <a:r>
              <a:rPr lang="en-US" sz="1950" dirty="0">
                <a:solidFill>
                  <a:srgbClr val="F1EDE4"/>
                </a:solidFill>
                <a:latin typeface="Karla" pitchFamily="34" charset="0"/>
                <a:ea typeface="Karla" pitchFamily="34" charset="-122"/>
                <a:cs typeface="Karla" pitchFamily="34" charset="-120"/>
              </a:rPr>
              <a:t>September Recovery Month</a:t>
            </a:r>
            <a:endParaRPr lang="en-US" sz="1950" dirty="0"/>
          </a:p>
          <a:p>
            <a:pPr marL="173355" indent="-173355" algn="l">
              <a:lnSpc>
                <a:spcPct val="130000"/>
              </a:lnSpc>
              <a:buSzPct val="100000"/>
              <a:buChar char="•"/>
              <a:tabLst>
                <a:tab pos="173355" algn="l"/>
              </a:tabLst>
            </a:pPr>
            <a:r>
              <a:rPr lang="en-US" sz="1950" dirty="0">
                <a:solidFill>
                  <a:srgbClr val="F1EDE4"/>
                </a:solidFill>
                <a:latin typeface="Karla" pitchFamily="34" charset="0"/>
                <a:ea typeface="Karla" pitchFamily="34" charset="-122"/>
                <a:cs typeface="Karla" pitchFamily="34" charset="-120"/>
              </a:rPr>
              <a:t>Year-end and Giving Tuesday</a:t>
            </a:r>
            <a:endParaRPr lang="en-US" sz="1950" dirty="0"/>
          </a:p>
          <a:p>
            <a:pPr marL="173355" indent="-173355" algn="l">
              <a:lnSpc>
                <a:spcPct val="130000"/>
              </a:lnSpc>
              <a:buSzPct val="100000"/>
              <a:buChar char="•"/>
              <a:tabLst>
                <a:tab pos="173355" algn="l"/>
              </a:tabLst>
            </a:pPr>
            <a:r>
              <a:rPr lang="en-US" sz="1950" dirty="0">
                <a:solidFill>
                  <a:srgbClr val="F1EDE4"/>
                </a:solidFill>
                <a:latin typeface="Karla" pitchFamily="34" charset="0"/>
                <a:ea typeface="Karla" pitchFamily="34" charset="-122"/>
                <a:cs typeface="Karla" pitchFamily="34" charset="-120"/>
              </a:rPr>
              <a:t>Post-court-date follow-up</a:t>
            </a:r>
            <a:endParaRPr lang="en-US" sz="19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AF8F3"/>
        </a:solidFill>
        <a:effectLst/>
      </p:bgPr>
    </p:bg>
    <p:spTree>
      <p:nvGrpSpPr>
        <p:cNvPr id="1" name=""/>
        <p:cNvGrpSpPr/>
        <p:nvPr/>
      </p:nvGrpSpPr>
      <p:grpSpPr>
        <a:xfrm>
          <a:off x="0" y="0"/>
          <a:ext cx="0" cy="0"/>
          <a:chOff x="0" y="0"/>
          <a:chExt cx="0" cy="0"/>
        </a:xfrm>
      </p:grpSpPr>
      <p:sp>
        <p:nvSpPr>
          <p:cNvPr id="2" name="Text 0"/>
          <p:cNvSpPr/>
          <p:nvPr/>
        </p:nvSpPr>
        <p:spPr>
          <a:xfrm>
            <a:off x="857250" y="762000"/>
            <a:ext cx="18230850"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663" dirty="0">
                <a:solidFill>
                  <a:srgbClr val="A98A4B"/>
                </a:solidFill>
                <a:latin typeface="Josefin Sans" pitchFamily="34" charset="0"/>
                <a:ea typeface="Josefin Sans" pitchFamily="34" charset="-122"/>
                <a:cs typeface="Josefin Sans" pitchFamily="34" charset="-120"/>
              </a:rPr>
              <a:t>AUDIENCE ARCHITECTURE</a:t>
            </a:r>
            <a:endParaRPr lang="en-US" sz="1950" dirty="0"/>
          </a:p>
        </p:txBody>
      </p:sp>
      <p:sp>
        <p:nvSpPr>
          <p:cNvPr id="3" name="Text 1"/>
          <p:cNvSpPr/>
          <p:nvPr/>
        </p:nvSpPr>
        <p:spPr>
          <a:xfrm>
            <a:off x="857250" y="1247775"/>
            <a:ext cx="18230850" cy="643830"/>
          </a:xfrm>
          <a:prstGeom prst="rect">
            <a:avLst/>
          </a:prstGeom>
          <a:noFill/>
          <a:ln/>
        </p:spPr>
        <p:txBody>
          <a:bodyPr wrap="square" lIns="25400" tIns="25400" rIns="25400" bIns="25400" rtlCol="0" anchor="t">
            <a:normAutofit fontScale="92500" lnSpcReduction="20000"/>
          </a:bodyPr>
          <a:lstStyle/>
          <a:p>
            <a:pPr marL="0" indent="0" algn="l">
              <a:lnSpc>
                <a:spcPct val="106000"/>
              </a:lnSpc>
              <a:buNone/>
            </a:pPr>
            <a:r>
              <a:rPr lang="en-US" sz="4500" dirty="0">
                <a:solidFill>
                  <a:srgbClr val="16211B"/>
                </a:solidFill>
                <a:latin typeface="Josefin Sans" pitchFamily="34" charset="0"/>
                <a:ea typeface="Josefin Sans" pitchFamily="34" charset="-122"/>
                <a:cs typeface="Josefin Sans" pitchFamily="34" charset="-120"/>
              </a:rPr>
              <a:t>Five audiences, one behavior each</a:t>
            </a:r>
            <a:endParaRPr lang="en-US" sz="4500" dirty="0"/>
          </a:p>
        </p:txBody>
      </p:sp>
      <p:sp>
        <p:nvSpPr>
          <p:cNvPr id="4" name="Shape 2"/>
          <p:cNvSpPr/>
          <p:nvPr/>
        </p:nvSpPr>
        <p:spPr>
          <a:xfrm>
            <a:off x="857250" y="2596455"/>
            <a:ext cx="16573500" cy="19050"/>
          </a:xfrm>
          <a:prstGeom prst="rect">
            <a:avLst/>
          </a:prstGeom>
          <a:solidFill>
            <a:srgbClr val="33453B"/>
          </a:solidFill>
          <a:ln/>
        </p:spPr>
        <p:txBody>
          <a:bodyPr/>
          <a:lstStyle/>
          <a:p>
            <a:endParaRPr lang="en-US"/>
          </a:p>
        </p:txBody>
      </p:sp>
      <p:sp>
        <p:nvSpPr>
          <p:cNvPr id="5" name="Text 3"/>
          <p:cNvSpPr/>
          <p:nvPr/>
        </p:nvSpPr>
        <p:spPr>
          <a:xfrm>
            <a:off x="857250" y="2234505"/>
            <a:ext cx="4640223" cy="266700"/>
          </a:xfrm>
          <a:prstGeom prst="rect">
            <a:avLst/>
          </a:prstGeom>
          <a:noFill/>
          <a:ln/>
        </p:spPr>
        <p:txBody>
          <a:bodyPr wrap="square" lIns="25400" tIns="25400" rIns="25400" bIns="25400" rtlCol="0" anchor="t">
            <a:normAutofit fontScale="85000" lnSpcReduction="10000"/>
          </a:bodyPr>
          <a:lstStyle/>
          <a:p>
            <a:pPr marL="0" indent="0" algn="l">
              <a:buNone/>
            </a:pPr>
            <a:r>
              <a:rPr lang="en-US" sz="1800" kern="0" spc="324" dirty="0">
                <a:solidFill>
                  <a:srgbClr val="33453B"/>
                </a:solidFill>
                <a:latin typeface="Josefin Sans" pitchFamily="34" charset="0"/>
                <a:ea typeface="Josefin Sans" pitchFamily="34" charset="-122"/>
                <a:cs typeface="Josefin Sans" pitchFamily="34" charset="-120"/>
              </a:rPr>
              <a:t>AUDIENCE</a:t>
            </a:r>
            <a:endParaRPr lang="en-US" sz="1800" dirty="0"/>
          </a:p>
        </p:txBody>
      </p:sp>
      <p:sp>
        <p:nvSpPr>
          <p:cNvPr id="6" name="Text 4"/>
          <p:cNvSpPr/>
          <p:nvPr/>
        </p:nvSpPr>
        <p:spPr>
          <a:xfrm>
            <a:off x="5342334" y="2234505"/>
            <a:ext cx="4236839" cy="266700"/>
          </a:xfrm>
          <a:prstGeom prst="rect">
            <a:avLst/>
          </a:prstGeom>
          <a:noFill/>
          <a:ln/>
        </p:spPr>
        <p:txBody>
          <a:bodyPr wrap="square" lIns="25400" tIns="25400" rIns="25400" bIns="25400" rtlCol="0" anchor="t">
            <a:normAutofit fontScale="85000" lnSpcReduction="10000"/>
          </a:bodyPr>
          <a:lstStyle/>
          <a:p>
            <a:pPr marL="0" indent="0" algn="l">
              <a:buNone/>
            </a:pPr>
            <a:r>
              <a:rPr lang="en-US" sz="1800" kern="0" spc="324" dirty="0">
                <a:solidFill>
                  <a:srgbClr val="33453B"/>
                </a:solidFill>
                <a:latin typeface="Josefin Sans" pitchFamily="34" charset="0"/>
                <a:ea typeface="Josefin Sans" pitchFamily="34" charset="-122"/>
                <a:cs typeface="Josefin Sans" pitchFamily="34" charset="-120"/>
              </a:rPr>
              <a:t>THE ONE BEHAVIOR</a:t>
            </a:r>
            <a:endParaRPr lang="en-US" sz="1800" dirty="0"/>
          </a:p>
        </p:txBody>
      </p:sp>
      <p:sp>
        <p:nvSpPr>
          <p:cNvPr id="7" name="Text 5"/>
          <p:cNvSpPr/>
          <p:nvPr/>
        </p:nvSpPr>
        <p:spPr>
          <a:xfrm>
            <a:off x="9460706" y="2234505"/>
            <a:ext cx="5245626" cy="266700"/>
          </a:xfrm>
          <a:prstGeom prst="rect">
            <a:avLst/>
          </a:prstGeom>
          <a:noFill/>
          <a:ln/>
        </p:spPr>
        <p:txBody>
          <a:bodyPr wrap="square" lIns="25400" tIns="25400" rIns="25400" bIns="25400" rtlCol="0" anchor="t">
            <a:normAutofit fontScale="85000" lnSpcReduction="10000"/>
          </a:bodyPr>
          <a:lstStyle/>
          <a:p>
            <a:pPr marL="0" indent="0" algn="l">
              <a:buNone/>
            </a:pPr>
            <a:r>
              <a:rPr lang="en-US" sz="1800" kern="0" spc="324" dirty="0">
                <a:solidFill>
                  <a:srgbClr val="33453B"/>
                </a:solidFill>
                <a:latin typeface="Josefin Sans" pitchFamily="34" charset="0"/>
                <a:ea typeface="Josefin Sans" pitchFamily="34" charset="-122"/>
                <a:cs typeface="Josefin Sans" pitchFamily="34" charset="-120"/>
              </a:rPr>
              <a:t>PRIMARY FRICTION</a:t>
            </a:r>
            <a:endParaRPr lang="en-US" sz="1800" dirty="0"/>
          </a:p>
        </p:txBody>
      </p:sp>
      <p:sp>
        <p:nvSpPr>
          <p:cNvPr id="8" name="Text 6"/>
          <p:cNvSpPr/>
          <p:nvPr/>
        </p:nvSpPr>
        <p:spPr>
          <a:xfrm>
            <a:off x="14496157" y="2234505"/>
            <a:ext cx="3228052" cy="266700"/>
          </a:xfrm>
          <a:prstGeom prst="rect">
            <a:avLst/>
          </a:prstGeom>
          <a:noFill/>
          <a:ln/>
        </p:spPr>
        <p:txBody>
          <a:bodyPr wrap="square" lIns="25400" tIns="25400" rIns="25400" bIns="25400" rtlCol="0" anchor="t">
            <a:normAutofit fontScale="85000" lnSpcReduction="10000"/>
          </a:bodyPr>
          <a:lstStyle/>
          <a:p>
            <a:pPr marL="0" indent="0" algn="l">
              <a:buNone/>
            </a:pPr>
            <a:r>
              <a:rPr lang="en-US" sz="1800" kern="0" spc="324" dirty="0">
                <a:solidFill>
                  <a:srgbClr val="33453B"/>
                </a:solidFill>
                <a:latin typeface="Josefin Sans" pitchFamily="34" charset="0"/>
                <a:ea typeface="Josefin Sans" pitchFamily="34" charset="-122"/>
                <a:cs typeface="Josefin Sans" pitchFamily="34" charset="-120"/>
              </a:rPr>
              <a:t>LEAD CHANNEL</a:t>
            </a:r>
            <a:endParaRPr lang="en-US" sz="1800" dirty="0"/>
          </a:p>
        </p:txBody>
      </p:sp>
      <p:sp>
        <p:nvSpPr>
          <p:cNvPr id="9" name="Shape 7"/>
          <p:cNvSpPr/>
          <p:nvPr/>
        </p:nvSpPr>
        <p:spPr>
          <a:xfrm>
            <a:off x="857250" y="3727847"/>
            <a:ext cx="16573500" cy="9525"/>
          </a:xfrm>
          <a:prstGeom prst="rect">
            <a:avLst/>
          </a:prstGeom>
          <a:solidFill>
            <a:srgbClr val="D9D3C6"/>
          </a:solidFill>
          <a:ln/>
        </p:spPr>
        <p:txBody>
          <a:bodyPr/>
          <a:lstStyle/>
          <a:p>
            <a:endParaRPr lang="en-US"/>
          </a:p>
        </p:txBody>
      </p:sp>
      <p:sp>
        <p:nvSpPr>
          <p:cNvPr id="10" name="Text 8"/>
          <p:cNvSpPr/>
          <p:nvPr/>
        </p:nvSpPr>
        <p:spPr>
          <a:xfrm>
            <a:off x="857250" y="2825055"/>
            <a:ext cx="4344936" cy="731341"/>
          </a:xfrm>
          <a:prstGeom prst="rect">
            <a:avLst/>
          </a:prstGeom>
          <a:noFill/>
          <a:ln/>
        </p:spPr>
        <p:txBody>
          <a:bodyPr wrap="square" lIns="25400" tIns="25400" rIns="25400" bIns="25400" rtlCol="0" anchor="t">
            <a:normAutofit/>
          </a:bodyPr>
          <a:lstStyle/>
          <a:p>
            <a:pPr marL="0" indent="0" algn="l">
              <a:lnSpc>
                <a:spcPct val="117419"/>
              </a:lnSpc>
              <a:buNone/>
            </a:pPr>
            <a:r>
              <a:rPr lang="en-US" sz="1950" dirty="0">
                <a:solidFill>
                  <a:srgbClr val="16211B"/>
                </a:solidFill>
                <a:latin typeface="Karla" pitchFamily="34" charset="0"/>
                <a:ea typeface="Karla" pitchFamily="34" charset="-122"/>
                <a:cs typeface="Karla" pitchFamily="34" charset="-120"/>
              </a:rPr>
              <a:t>Women seeking help, and the families calling for them</a:t>
            </a:r>
            <a:endParaRPr lang="en-US" sz="1950" dirty="0"/>
          </a:p>
        </p:txBody>
      </p:sp>
      <p:sp>
        <p:nvSpPr>
          <p:cNvPr id="11" name="Text 9"/>
          <p:cNvSpPr/>
          <p:nvPr/>
        </p:nvSpPr>
        <p:spPr>
          <a:xfrm>
            <a:off x="5342334" y="2825055"/>
            <a:ext cx="3967222" cy="731341"/>
          </a:xfrm>
          <a:prstGeom prst="rect">
            <a:avLst/>
          </a:prstGeom>
          <a:noFill/>
          <a:ln/>
        </p:spPr>
        <p:txBody>
          <a:bodyPr wrap="square" lIns="25400" tIns="25400" rIns="25400" bIns="25400" rtlCol="0" anchor="t">
            <a:normAutofit/>
          </a:bodyPr>
          <a:lstStyle/>
          <a:p>
            <a:pPr marL="0" indent="0" algn="l">
              <a:lnSpc>
                <a:spcPct val="117419"/>
              </a:lnSpc>
              <a:buNone/>
            </a:pPr>
            <a:r>
              <a:rPr lang="en-US" sz="1950" dirty="0">
                <a:solidFill>
                  <a:srgbClr val="405046"/>
                </a:solidFill>
                <a:latin typeface="Karla" pitchFamily="34" charset="0"/>
                <a:ea typeface="Karla" pitchFamily="34" charset="-122"/>
                <a:cs typeface="Karla" pitchFamily="34" charset="-120"/>
              </a:rPr>
              <a:t>Call or text the intake line today</a:t>
            </a:r>
            <a:endParaRPr lang="en-US" sz="1950" dirty="0"/>
          </a:p>
        </p:txBody>
      </p:sp>
      <p:sp>
        <p:nvSpPr>
          <p:cNvPr id="12" name="Text 10"/>
          <p:cNvSpPr/>
          <p:nvPr/>
        </p:nvSpPr>
        <p:spPr>
          <a:xfrm>
            <a:off x="9460706" y="2825055"/>
            <a:ext cx="4911813" cy="731341"/>
          </a:xfrm>
          <a:prstGeom prst="rect">
            <a:avLst/>
          </a:prstGeom>
          <a:noFill/>
          <a:ln/>
        </p:spPr>
        <p:txBody>
          <a:bodyPr wrap="square" lIns="25400" tIns="25400" rIns="25400" bIns="25400" rtlCol="0" anchor="t">
            <a:normAutofit/>
          </a:bodyPr>
          <a:lstStyle/>
          <a:p>
            <a:pPr marL="0" indent="0" algn="l">
              <a:lnSpc>
                <a:spcPct val="117419"/>
              </a:lnSpc>
              <a:buNone/>
            </a:pPr>
            <a:r>
              <a:rPr lang="en-US" sz="1950" dirty="0">
                <a:solidFill>
                  <a:srgbClr val="405046"/>
                </a:solidFill>
                <a:latin typeface="Karla" pitchFamily="34" charset="0"/>
                <a:ea typeface="Karla" pitchFamily="34" charset="-122"/>
                <a:cs typeface="Karla" pitchFamily="34" charset="-120"/>
              </a:rPr>
              <a:t>Shame; fear of being turned away; no idea we exist</a:t>
            </a:r>
            <a:endParaRPr lang="en-US" sz="1950" dirty="0"/>
          </a:p>
        </p:txBody>
      </p:sp>
      <p:sp>
        <p:nvSpPr>
          <p:cNvPr id="13" name="Text 11"/>
          <p:cNvSpPr/>
          <p:nvPr/>
        </p:nvSpPr>
        <p:spPr>
          <a:xfrm>
            <a:off x="14496157" y="2825055"/>
            <a:ext cx="3022631" cy="731341"/>
          </a:xfrm>
          <a:prstGeom prst="rect">
            <a:avLst/>
          </a:prstGeom>
          <a:noFill/>
          <a:ln/>
        </p:spPr>
        <p:txBody>
          <a:bodyPr wrap="square" lIns="25400" tIns="25400" rIns="25400" bIns="25400" rtlCol="0" anchor="t">
            <a:normAutofit/>
          </a:bodyPr>
          <a:lstStyle/>
          <a:p>
            <a:pPr marL="0" indent="0" algn="l">
              <a:lnSpc>
                <a:spcPct val="117419"/>
              </a:lnSpc>
              <a:buNone/>
            </a:pPr>
            <a:r>
              <a:rPr lang="en-US" sz="1950" dirty="0">
                <a:solidFill>
                  <a:srgbClr val="7C8B80"/>
                </a:solidFill>
                <a:latin typeface="Karla" pitchFamily="34" charset="0"/>
                <a:ea typeface="Karla" pitchFamily="34" charset="-122"/>
                <a:cs typeface="Karla" pitchFamily="34" charset="-120"/>
              </a:rPr>
              <a:t>Search and Instagram</a:t>
            </a:r>
            <a:endParaRPr lang="en-US" sz="1950" dirty="0"/>
          </a:p>
        </p:txBody>
      </p:sp>
      <p:sp>
        <p:nvSpPr>
          <p:cNvPr id="14" name="Shape 12"/>
          <p:cNvSpPr/>
          <p:nvPr/>
        </p:nvSpPr>
        <p:spPr>
          <a:xfrm>
            <a:off x="857250" y="4849713"/>
            <a:ext cx="16573500" cy="9525"/>
          </a:xfrm>
          <a:prstGeom prst="rect">
            <a:avLst/>
          </a:prstGeom>
          <a:solidFill>
            <a:srgbClr val="D9D3C6"/>
          </a:solidFill>
          <a:ln/>
        </p:spPr>
        <p:txBody>
          <a:bodyPr/>
          <a:lstStyle/>
          <a:p>
            <a:endParaRPr lang="en-US"/>
          </a:p>
        </p:txBody>
      </p:sp>
      <p:sp>
        <p:nvSpPr>
          <p:cNvPr id="15" name="Text 13"/>
          <p:cNvSpPr/>
          <p:nvPr/>
        </p:nvSpPr>
        <p:spPr>
          <a:xfrm>
            <a:off x="857250" y="3946922"/>
            <a:ext cx="4344936" cy="731341"/>
          </a:xfrm>
          <a:prstGeom prst="rect">
            <a:avLst/>
          </a:prstGeom>
          <a:noFill/>
          <a:ln/>
        </p:spPr>
        <p:txBody>
          <a:bodyPr wrap="square" lIns="25400" tIns="25400" rIns="25400" bIns="25400" rtlCol="0" anchor="t">
            <a:normAutofit/>
          </a:bodyPr>
          <a:lstStyle/>
          <a:p>
            <a:pPr marL="0" indent="0" algn="l">
              <a:lnSpc>
                <a:spcPct val="117419"/>
              </a:lnSpc>
              <a:buNone/>
            </a:pPr>
            <a:r>
              <a:rPr lang="en-US" sz="1950" dirty="0">
                <a:solidFill>
                  <a:srgbClr val="16211B"/>
                </a:solidFill>
                <a:latin typeface="Karla" pitchFamily="34" charset="0"/>
                <a:ea typeface="Karla" pitchFamily="34" charset="-122"/>
                <a:cs typeface="Karla" pitchFamily="34" charset="-120"/>
              </a:rPr>
              <a:t>Referral professionals: discharge planners, drug court, DSS, probation</a:t>
            </a:r>
            <a:endParaRPr lang="en-US" sz="1950" dirty="0"/>
          </a:p>
        </p:txBody>
      </p:sp>
      <p:sp>
        <p:nvSpPr>
          <p:cNvPr id="16" name="Text 14"/>
          <p:cNvSpPr/>
          <p:nvPr/>
        </p:nvSpPr>
        <p:spPr>
          <a:xfrm>
            <a:off x="5342334" y="3946922"/>
            <a:ext cx="3967222" cy="731341"/>
          </a:xfrm>
          <a:prstGeom prst="rect">
            <a:avLst/>
          </a:prstGeom>
          <a:noFill/>
          <a:ln/>
        </p:spPr>
        <p:txBody>
          <a:bodyPr wrap="square" lIns="25400" tIns="25400" rIns="25400" bIns="25400" rtlCol="0" anchor="t">
            <a:normAutofit/>
          </a:bodyPr>
          <a:lstStyle/>
          <a:p>
            <a:pPr marL="0" indent="0" algn="l">
              <a:lnSpc>
                <a:spcPct val="117419"/>
              </a:lnSpc>
              <a:buNone/>
            </a:pPr>
            <a:r>
              <a:rPr lang="en-US" sz="1950" dirty="0">
                <a:solidFill>
                  <a:srgbClr val="405046"/>
                </a:solidFill>
                <a:latin typeface="Karla" pitchFamily="34" charset="0"/>
                <a:ea typeface="Karla" pitchFamily="34" charset="-122"/>
                <a:cs typeface="Karla" pitchFamily="34" charset="-120"/>
              </a:rPr>
              <a:t>Add us to the standing referral list</a:t>
            </a:r>
            <a:endParaRPr lang="en-US" sz="1950" dirty="0"/>
          </a:p>
        </p:txBody>
      </p:sp>
      <p:sp>
        <p:nvSpPr>
          <p:cNvPr id="17" name="Text 15"/>
          <p:cNvSpPr/>
          <p:nvPr/>
        </p:nvSpPr>
        <p:spPr>
          <a:xfrm>
            <a:off x="9460706" y="3946922"/>
            <a:ext cx="4911813" cy="731341"/>
          </a:xfrm>
          <a:prstGeom prst="rect">
            <a:avLst/>
          </a:prstGeom>
          <a:noFill/>
          <a:ln/>
        </p:spPr>
        <p:txBody>
          <a:bodyPr wrap="square" lIns="25400" tIns="25400" rIns="25400" bIns="25400" rtlCol="0" anchor="t">
            <a:normAutofit/>
          </a:bodyPr>
          <a:lstStyle/>
          <a:p>
            <a:pPr marL="0" indent="0" algn="l">
              <a:lnSpc>
                <a:spcPct val="117419"/>
              </a:lnSpc>
              <a:buNone/>
            </a:pPr>
            <a:r>
              <a:rPr lang="en-US" sz="1950" dirty="0">
                <a:solidFill>
                  <a:srgbClr val="405046"/>
                </a:solidFill>
                <a:latin typeface="Karla" pitchFamily="34" charset="0"/>
                <a:ea typeface="Karla" pitchFamily="34" charset="-122"/>
                <a:cs typeface="Karla" pitchFamily="34" charset="-120"/>
              </a:rPr>
              <a:t>Professional risk; unknown capacity; habit</a:t>
            </a:r>
            <a:endParaRPr lang="en-US" sz="1950" dirty="0"/>
          </a:p>
        </p:txBody>
      </p:sp>
      <p:sp>
        <p:nvSpPr>
          <p:cNvPr id="18" name="Text 16"/>
          <p:cNvSpPr/>
          <p:nvPr/>
        </p:nvSpPr>
        <p:spPr>
          <a:xfrm>
            <a:off x="14496157" y="3946922"/>
            <a:ext cx="3022631" cy="731341"/>
          </a:xfrm>
          <a:prstGeom prst="rect">
            <a:avLst/>
          </a:prstGeom>
          <a:noFill/>
          <a:ln/>
        </p:spPr>
        <p:txBody>
          <a:bodyPr wrap="square" lIns="25400" tIns="25400" rIns="25400" bIns="25400" rtlCol="0" anchor="t">
            <a:normAutofit/>
          </a:bodyPr>
          <a:lstStyle/>
          <a:p>
            <a:pPr marL="0" indent="0" algn="l">
              <a:lnSpc>
                <a:spcPct val="117419"/>
              </a:lnSpc>
              <a:buNone/>
            </a:pPr>
            <a:r>
              <a:rPr lang="en-US" sz="1950" dirty="0">
                <a:solidFill>
                  <a:srgbClr val="7C8B80"/>
                </a:solidFill>
                <a:latin typeface="Karla" pitchFamily="34" charset="0"/>
                <a:ea typeface="Karla" pitchFamily="34" charset="-122"/>
                <a:cs typeface="Karla" pitchFamily="34" charset="-120"/>
              </a:rPr>
              <a:t>In person and email</a:t>
            </a:r>
            <a:endParaRPr lang="en-US" sz="1950" dirty="0"/>
          </a:p>
        </p:txBody>
      </p:sp>
      <p:sp>
        <p:nvSpPr>
          <p:cNvPr id="19" name="Shape 17"/>
          <p:cNvSpPr/>
          <p:nvPr/>
        </p:nvSpPr>
        <p:spPr>
          <a:xfrm>
            <a:off x="857250" y="5971580"/>
            <a:ext cx="16573500" cy="9525"/>
          </a:xfrm>
          <a:prstGeom prst="rect">
            <a:avLst/>
          </a:prstGeom>
          <a:solidFill>
            <a:srgbClr val="D9D3C6"/>
          </a:solidFill>
          <a:ln/>
        </p:spPr>
        <p:txBody>
          <a:bodyPr/>
          <a:lstStyle/>
          <a:p>
            <a:endParaRPr lang="en-US"/>
          </a:p>
        </p:txBody>
      </p:sp>
      <p:sp>
        <p:nvSpPr>
          <p:cNvPr id="20" name="Text 18"/>
          <p:cNvSpPr/>
          <p:nvPr/>
        </p:nvSpPr>
        <p:spPr>
          <a:xfrm>
            <a:off x="857250" y="5068788"/>
            <a:ext cx="4344936" cy="731341"/>
          </a:xfrm>
          <a:prstGeom prst="rect">
            <a:avLst/>
          </a:prstGeom>
          <a:noFill/>
          <a:ln/>
        </p:spPr>
        <p:txBody>
          <a:bodyPr wrap="square" lIns="25400" tIns="25400" rIns="25400" bIns="25400" rtlCol="0" anchor="t">
            <a:normAutofit/>
          </a:bodyPr>
          <a:lstStyle/>
          <a:p>
            <a:pPr marL="0" indent="0" algn="l">
              <a:lnSpc>
                <a:spcPct val="117419"/>
              </a:lnSpc>
              <a:buNone/>
            </a:pPr>
            <a:r>
              <a:rPr lang="en-US" sz="1950" dirty="0">
                <a:solidFill>
                  <a:srgbClr val="16211B"/>
                </a:solidFill>
                <a:latin typeface="Karla" pitchFamily="34" charset="0"/>
                <a:ea typeface="Karla" pitchFamily="34" charset="-122"/>
                <a:cs typeface="Karla" pitchFamily="34" charset="-120"/>
              </a:rPr>
              <a:t>Government and public agencies</a:t>
            </a:r>
            <a:endParaRPr lang="en-US" sz="1950" dirty="0"/>
          </a:p>
        </p:txBody>
      </p:sp>
      <p:sp>
        <p:nvSpPr>
          <p:cNvPr id="21" name="Text 19"/>
          <p:cNvSpPr/>
          <p:nvPr/>
        </p:nvSpPr>
        <p:spPr>
          <a:xfrm>
            <a:off x="5342334" y="5068788"/>
            <a:ext cx="3967222" cy="731341"/>
          </a:xfrm>
          <a:prstGeom prst="rect">
            <a:avLst/>
          </a:prstGeom>
          <a:noFill/>
          <a:ln/>
        </p:spPr>
        <p:txBody>
          <a:bodyPr wrap="square" lIns="25400" tIns="25400" rIns="25400" bIns="25400" rtlCol="0" anchor="t">
            <a:normAutofit/>
          </a:bodyPr>
          <a:lstStyle/>
          <a:p>
            <a:pPr marL="0" indent="0" algn="l">
              <a:lnSpc>
                <a:spcPct val="117419"/>
              </a:lnSpc>
              <a:buNone/>
            </a:pPr>
            <a:r>
              <a:rPr lang="en-US" sz="1950" dirty="0">
                <a:solidFill>
                  <a:srgbClr val="405046"/>
                </a:solidFill>
                <a:latin typeface="Karla" pitchFamily="34" charset="0"/>
                <a:ea typeface="Karla" pitchFamily="34" charset="-122"/>
                <a:cs typeface="Karla" pitchFamily="34" charset="-120"/>
              </a:rPr>
              <a:t>Contract beds and include us in RFPs</a:t>
            </a:r>
            <a:endParaRPr lang="en-US" sz="1950" dirty="0"/>
          </a:p>
        </p:txBody>
      </p:sp>
      <p:sp>
        <p:nvSpPr>
          <p:cNvPr id="22" name="Text 20"/>
          <p:cNvSpPr/>
          <p:nvPr/>
        </p:nvSpPr>
        <p:spPr>
          <a:xfrm>
            <a:off x="9460706" y="5068788"/>
            <a:ext cx="4911813" cy="731341"/>
          </a:xfrm>
          <a:prstGeom prst="rect">
            <a:avLst/>
          </a:prstGeom>
          <a:noFill/>
          <a:ln/>
        </p:spPr>
        <p:txBody>
          <a:bodyPr wrap="square" lIns="25400" tIns="25400" rIns="25400" bIns="25400" rtlCol="0" anchor="t">
            <a:normAutofit/>
          </a:bodyPr>
          <a:lstStyle/>
          <a:p>
            <a:pPr marL="0" indent="0" algn="l">
              <a:lnSpc>
                <a:spcPct val="117419"/>
              </a:lnSpc>
              <a:buNone/>
            </a:pPr>
            <a:r>
              <a:rPr lang="en-US" sz="1950" dirty="0">
                <a:solidFill>
                  <a:srgbClr val="405046"/>
                </a:solidFill>
                <a:latin typeface="Karla" pitchFamily="34" charset="0"/>
                <a:ea typeface="Karla" pitchFamily="34" charset="-122"/>
                <a:cs typeface="Karla" pitchFamily="34" charset="-120"/>
              </a:rPr>
              <a:t>Certification, compliance documentation, data reporting</a:t>
            </a:r>
            <a:endParaRPr lang="en-US" sz="1950" dirty="0"/>
          </a:p>
        </p:txBody>
      </p:sp>
      <p:sp>
        <p:nvSpPr>
          <p:cNvPr id="23" name="Text 21"/>
          <p:cNvSpPr/>
          <p:nvPr/>
        </p:nvSpPr>
        <p:spPr>
          <a:xfrm>
            <a:off x="14496157" y="5068788"/>
            <a:ext cx="3022631" cy="731341"/>
          </a:xfrm>
          <a:prstGeom prst="rect">
            <a:avLst/>
          </a:prstGeom>
          <a:noFill/>
          <a:ln/>
        </p:spPr>
        <p:txBody>
          <a:bodyPr wrap="square" lIns="25400" tIns="25400" rIns="25400" bIns="25400" rtlCol="0" anchor="t">
            <a:normAutofit/>
          </a:bodyPr>
          <a:lstStyle/>
          <a:p>
            <a:pPr marL="0" indent="0" algn="l">
              <a:lnSpc>
                <a:spcPct val="117419"/>
              </a:lnSpc>
              <a:buNone/>
            </a:pPr>
            <a:r>
              <a:rPr lang="en-US" sz="1950" dirty="0">
                <a:solidFill>
                  <a:srgbClr val="7C8B80"/>
                </a:solidFill>
                <a:latin typeface="Karla" pitchFamily="34" charset="0"/>
                <a:ea typeface="Karla" pitchFamily="34" charset="-122"/>
                <a:cs typeface="Karla" pitchFamily="34" charset="-120"/>
              </a:rPr>
              <a:t>Meetings and capability deck</a:t>
            </a:r>
            <a:endParaRPr lang="en-US" sz="1950" dirty="0"/>
          </a:p>
        </p:txBody>
      </p:sp>
      <p:sp>
        <p:nvSpPr>
          <p:cNvPr id="24" name="Shape 22"/>
          <p:cNvSpPr/>
          <p:nvPr/>
        </p:nvSpPr>
        <p:spPr>
          <a:xfrm>
            <a:off x="857250" y="7093446"/>
            <a:ext cx="16573500" cy="9525"/>
          </a:xfrm>
          <a:prstGeom prst="rect">
            <a:avLst/>
          </a:prstGeom>
          <a:solidFill>
            <a:srgbClr val="D9D3C6"/>
          </a:solidFill>
          <a:ln/>
        </p:spPr>
        <p:txBody>
          <a:bodyPr/>
          <a:lstStyle/>
          <a:p>
            <a:endParaRPr lang="en-US"/>
          </a:p>
        </p:txBody>
      </p:sp>
      <p:sp>
        <p:nvSpPr>
          <p:cNvPr id="25" name="Text 23"/>
          <p:cNvSpPr/>
          <p:nvPr/>
        </p:nvSpPr>
        <p:spPr>
          <a:xfrm>
            <a:off x="857250" y="6190655"/>
            <a:ext cx="4344936" cy="731341"/>
          </a:xfrm>
          <a:prstGeom prst="rect">
            <a:avLst/>
          </a:prstGeom>
          <a:noFill/>
          <a:ln/>
        </p:spPr>
        <p:txBody>
          <a:bodyPr wrap="square" lIns="25400" tIns="25400" rIns="25400" bIns="25400" rtlCol="0" anchor="t">
            <a:normAutofit/>
          </a:bodyPr>
          <a:lstStyle/>
          <a:p>
            <a:pPr marL="0" indent="0" algn="l">
              <a:lnSpc>
                <a:spcPct val="117419"/>
              </a:lnSpc>
              <a:buNone/>
            </a:pPr>
            <a:r>
              <a:rPr lang="en-US" sz="1950" dirty="0">
                <a:solidFill>
                  <a:srgbClr val="16211B"/>
                </a:solidFill>
                <a:latin typeface="Karla" pitchFamily="34" charset="0"/>
                <a:ea typeface="Karla" pitchFamily="34" charset="-122"/>
                <a:cs typeface="Karla" pitchFamily="34" charset="-120"/>
              </a:rPr>
              <a:t>Faith and civic community</a:t>
            </a:r>
            <a:endParaRPr lang="en-US" sz="1950" dirty="0"/>
          </a:p>
        </p:txBody>
      </p:sp>
      <p:sp>
        <p:nvSpPr>
          <p:cNvPr id="26" name="Text 24"/>
          <p:cNvSpPr/>
          <p:nvPr/>
        </p:nvSpPr>
        <p:spPr>
          <a:xfrm>
            <a:off x="5342334" y="6190655"/>
            <a:ext cx="3967222" cy="731341"/>
          </a:xfrm>
          <a:prstGeom prst="rect">
            <a:avLst/>
          </a:prstGeom>
          <a:noFill/>
          <a:ln/>
        </p:spPr>
        <p:txBody>
          <a:bodyPr wrap="square" lIns="25400" tIns="25400" rIns="25400" bIns="25400" rtlCol="0" anchor="t">
            <a:normAutofit/>
          </a:bodyPr>
          <a:lstStyle/>
          <a:p>
            <a:pPr marL="0" indent="0" algn="l">
              <a:lnSpc>
                <a:spcPct val="117419"/>
              </a:lnSpc>
              <a:buNone/>
            </a:pPr>
            <a:r>
              <a:rPr lang="en-US" sz="1950" dirty="0">
                <a:solidFill>
                  <a:srgbClr val="405046"/>
                </a:solidFill>
                <a:latin typeface="Karla" pitchFamily="34" charset="0"/>
                <a:ea typeface="Karla" pitchFamily="34" charset="-122"/>
                <a:cs typeface="Karla" pitchFamily="34" charset="-120"/>
              </a:rPr>
              <a:t>Adopt the home, give, host, volunteer, vouch</a:t>
            </a:r>
            <a:endParaRPr lang="en-US" sz="1950" dirty="0"/>
          </a:p>
        </p:txBody>
      </p:sp>
      <p:sp>
        <p:nvSpPr>
          <p:cNvPr id="27" name="Text 25"/>
          <p:cNvSpPr/>
          <p:nvPr/>
        </p:nvSpPr>
        <p:spPr>
          <a:xfrm>
            <a:off x="9460706" y="6190655"/>
            <a:ext cx="4911813" cy="731341"/>
          </a:xfrm>
          <a:prstGeom prst="rect">
            <a:avLst/>
          </a:prstGeom>
          <a:noFill/>
          <a:ln/>
        </p:spPr>
        <p:txBody>
          <a:bodyPr wrap="square" lIns="25400" tIns="25400" rIns="25400" bIns="25400" rtlCol="0" anchor="t">
            <a:normAutofit/>
          </a:bodyPr>
          <a:lstStyle/>
          <a:p>
            <a:pPr marL="0" indent="0" algn="l">
              <a:lnSpc>
                <a:spcPct val="117419"/>
              </a:lnSpc>
              <a:buNone/>
            </a:pPr>
            <a:r>
              <a:rPr lang="en-US" sz="1950" dirty="0">
                <a:solidFill>
                  <a:srgbClr val="405046"/>
                </a:solidFill>
                <a:latin typeface="Karla" pitchFamily="34" charset="0"/>
                <a:ea typeface="Karla" pitchFamily="34" charset="-122"/>
                <a:cs typeface="Karla" pitchFamily="34" charset="-120"/>
              </a:rPr>
              <a:t>No one has asked them, specifically, for something specific</a:t>
            </a:r>
            <a:endParaRPr lang="en-US" sz="1950" dirty="0"/>
          </a:p>
        </p:txBody>
      </p:sp>
      <p:sp>
        <p:nvSpPr>
          <p:cNvPr id="28" name="Text 26"/>
          <p:cNvSpPr/>
          <p:nvPr/>
        </p:nvSpPr>
        <p:spPr>
          <a:xfrm>
            <a:off x="14496157" y="6190655"/>
            <a:ext cx="3022631" cy="731341"/>
          </a:xfrm>
          <a:prstGeom prst="rect">
            <a:avLst/>
          </a:prstGeom>
          <a:noFill/>
          <a:ln/>
        </p:spPr>
        <p:txBody>
          <a:bodyPr wrap="square" lIns="25400" tIns="25400" rIns="25400" bIns="25400" rtlCol="0" anchor="t">
            <a:normAutofit/>
          </a:bodyPr>
          <a:lstStyle/>
          <a:p>
            <a:pPr marL="0" indent="0" algn="l">
              <a:lnSpc>
                <a:spcPct val="117419"/>
              </a:lnSpc>
              <a:buNone/>
            </a:pPr>
            <a:r>
              <a:rPr lang="en-US" sz="1950" dirty="0">
                <a:solidFill>
                  <a:srgbClr val="7C8B80"/>
                </a:solidFill>
                <a:latin typeface="Karla" pitchFamily="34" charset="0"/>
                <a:ea typeface="Karla" pitchFamily="34" charset="-122"/>
                <a:cs typeface="Karla" pitchFamily="34" charset="-120"/>
              </a:rPr>
              <a:t>Pulpit and events</a:t>
            </a:r>
            <a:endParaRPr lang="en-US" sz="1950" dirty="0"/>
          </a:p>
        </p:txBody>
      </p:sp>
      <p:sp>
        <p:nvSpPr>
          <p:cNvPr id="29" name="Text 27"/>
          <p:cNvSpPr/>
          <p:nvPr/>
        </p:nvSpPr>
        <p:spPr>
          <a:xfrm>
            <a:off x="857250" y="7312521"/>
            <a:ext cx="4344936" cy="731341"/>
          </a:xfrm>
          <a:prstGeom prst="rect">
            <a:avLst/>
          </a:prstGeom>
          <a:noFill/>
          <a:ln/>
        </p:spPr>
        <p:txBody>
          <a:bodyPr wrap="square" lIns="25400" tIns="25400" rIns="25400" bIns="25400" rtlCol="0" anchor="t">
            <a:normAutofit/>
          </a:bodyPr>
          <a:lstStyle/>
          <a:p>
            <a:pPr marL="0" indent="0" algn="l">
              <a:lnSpc>
                <a:spcPct val="117419"/>
              </a:lnSpc>
              <a:buNone/>
            </a:pPr>
            <a:r>
              <a:rPr lang="en-US" sz="1950" dirty="0">
                <a:solidFill>
                  <a:srgbClr val="16211B"/>
                </a:solidFill>
                <a:latin typeface="Karla" pitchFamily="34" charset="0"/>
                <a:ea typeface="Karla" pitchFamily="34" charset="-122"/>
                <a:cs typeface="Karla" pitchFamily="34" charset="-120"/>
              </a:rPr>
              <a:t>Donors and funders</a:t>
            </a:r>
            <a:endParaRPr lang="en-US" sz="1950" dirty="0"/>
          </a:p>
        </p:txBody>
      </p:sp>
      <p:sp>
        <p:nvSpPr>
          <p:cNvPr id="30" name="Text 28"/>
          <p:cNvSpPr/>
          <p:nvPr/>
        </p:nvSpPr>
        <p:spPr>
          <a:xfrm>
            <a:off x="5342334" y="7312521"/>
            <a:ext cx="3967222" cy="731341"/>
          </a:xfrm>
          <a:prstGeom prst="rect">
            <a:avLst/>
          </a:prstGeom>
          <a:noFill/>
          <a:ln/>
        </p:spPr>
        <p:txBody>
          <a:bodyPr wrap="square" lIns="25400" tIns="25400" rIns="25400" bIns="25400" rtlCol="0" anchor="t">
            <a:normAutofit/>
          </a:bodyPr>
          <a:lstStyle/>
          <a:p>
            <a:pPr marL="0" indent="0" algn="l">
              <a:lnSpc>
                <a:spcPct val="117419"/>
              </a:lnSpc>
              <a:buNone/>
            </a:pPr>
            <a:r>
              <a:rPr lang="en-US" sz="1950" dirty="0">
                <a:solidFill>
                  <a:srgbClr val="405046"/>
                </a:solidFill>
                <a:latin typeface="Karla" pitchFamily="34" charset="0"/>
                <a:ea typeface="Karla" pitchFamily="34" charset="-122"/>
                <a:cs typeface="Karla" pitchFamily="34" charset="-120"/>
              </a:rPr>
              <a:t>Give recurring; renew annually</a:t>
            </a:r>
            <a:endParaRPr lang="en-US" sz="1950" dirty="0"/>
          </a:p>
        </p:txBody>
      </p:sp>
      <p:sp>
        <p:nvSpPr>
          <p:cNvPr id="31" name="Text 29"/>
          <p:cNvSpPr/>
          <p:nvPr/>
        </p:nvSpPr>
        <p:spPr>
          <a:xfrm>
            <a:off x="9460706" y="7312521"/>
            <a:ext cx="4911813" cy="731341"/>
          </a:xfrm>
          <a:prstGeom prst="rect">
            <a:avLst/>
          </a:prstGeom>
          <a:noFill/>
          <a:ln/>
        </p:spPr>
        <p:txBody>
          <a:bodyPr wrap="square" lIns="25400" tIns="25400" rIns="25400" bIns="25400" rtlCol="0" anchor="t">
            <a:normAutofit/>
          </a:bodyPr>
          <a:lstStyle/>
          <a:p>
            <a:pPr marL="0" indent="0" algn="l">
              <a:lnSpc>
                <a:spcPct val="117419"/>
              </a:lnSpc>
              <a:buNone/>
            </a:pPr>
            <a:r>
              <a:rPr lang="en-US" sz="1950" dirty="0">
                <a:solidFill>
                  <a:srgbClr val="405046"/>
                </a:solidFill>
                <a:latin typeface="Karla" pitchFamily="34" charset="0"/>
                <a:ea typeface="Karla" pitchFamily="34" charset="-122"/>
                <a:cs typeface="Karla" pitchFamily="34" charset="-120"/>
              </a:rPr>
              <a:t>Can't see outcomes; unsure the organization will still exist in three years</a:t>
            </a:r>
            <a:endParaRPr lang="en-US" sz="1950" dirty="0"/>
          </a:p>
        </p:txBody>
      </p:sp>
      <p:sp>
        <p:nvSpPr>
          <p:cNvPr id="32" name="Text 30"/>
          <p:cNvSpPr/>
          <p:nvPr/>
        </p:nvSpPr>
        <p:spPr>
          <a:xfrm>
            <a:off x="14496157" y="7312521"/>
            <a:ext cx="3022631" cy="731341"/>
          </a:xfrm>
          <a:prstGeom prst="rect">
            <a:avLst/>
          </a:prstGeom>
          <a:noFill/>
          <a:ln/>
        </p:spPr>
        <p:txBody>
          <a:bodyPr wrap="square" lIns="25400" tIns="25400" rIns="25400" bIns="25400" rtlCol="0" anchor="t">
            <a:normAutofit/>
          </a:bodyPr>
          <a:lstStyle/>
          <a:p>
            <a:pPr marL="0" indent="0" algn="l">
              <a:lnSpc>
                <a:spcPct val="117419"/>
              </a:lnSpc>
              <a:buNone/>
            </a:pPr>
            <a:r>
              <a:rPr lang="en-US" sz="1950" dirty="0">
                <a:solidFill>
                  <a:srgbClr val="7C8B80"/>
                </a:solidFill>
                <a:latin typeface="Karla" pitchFamily="34" charset="0"/>
                <a:ea typeface="Karla" pitchFamily="34" charset="-122"/>
                <a:cs typeface="Karla" pitchFamily="34" charset="-120"/>
              </a:rPr>
              <a:t>Email and one-to-one</a:t>
            </a:r>
            <a:endParaRPr lang="en-US" sz="19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6211B"/>
        </a:solidFill>
        <a:effectLst/>
      </p:bgPr>
    </p:bg>
    <p:spTree>
      <p:nvGrpSpPr>
        <p:cNvPr id="1" name=""/>
        <p:cNvGrpSpPr/>
        <p:nvPr/>
      </p:nvGrpSpPr>
      <p:grpSpPr>
        <a:xfrm>
          <a:off x="0" y="0"/>
          <a:ext cx="0" cy="0"/>
          <a:chOff x="0" y="0"/>
          <a:chExt cx="0" cy="0"/>
        </a:xfrm>
      </p:grpSpPr>
      <p:sp>
        <p:nvSpPr>
          <p:cNvPr id="2" name="Shape 0"/>
          <p:cNvSpPr/>
          <p:nvPr/>
        </p:nvSpPr>
        <p:spPr>
          <a:xfrm>
            <a:off x="0" y="0"/>
            <a:ext cx="7951291" cy="10287000"/>
          </a:xfrm>
          <a:prstGeom prst="rect">
            <a:avLst/>
          </a:prstGeom>
          <a:solidFill>
            <a:srgbClr val="33453B"/>
          </a:solidFill>
          <a:ln/>
        </p:spPr>
        <p:txBody>
          <a:bodyPr/>
          <a:lstStyle/>
          <a:p>
            <a:endParaRPr lang="en-US"/>
          </a:p>
        </p:txBody>
      </p:sp>
      <p:sp>
        <p:nvSpPr>
          <p:cNvPr id="3" name="Text 1"/>
          <p:cNvSpPr/>
          <p:nvPr/>
        </p:nvSpPr>
        <p:spPr>
          <a:xfrm>
            <a:off x="666750" y="857250"/>
            <a:ext cx="7279571"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702" dirty="0">
                <a:solidFill>
                  <a:srgbClr val="A98A4B"/>
                </a:solidFill>
                <a:latin typeface="Josefin Sans" pitchFamily="34" charset="0"/>
                <a:ea typeface="Josefin Sans" pitchFamily="34" charset="-122"/>
                <a:cs typeface="Josefin Sans" pitchFamily="34" charset="-120"/>
              </a:rPr>
              <a:t>PART THREE</a:t>
            </a:r>
            <a:endParaRPr lang="en-US" sz="1950" dirty="0"/>
          </a:p>
        </p:txBody>
      </p:sp>
      <p:sp>
        <p:nvSpPr>
          <p:cNvPr id="4" name="Text 2"/>
          <p:cNvSpPr/>
          <p:nvPr/>
        </p:nvSpPr>
        <p:spPr>
          <a:xfrm>
            <a:off x="666750" y="3033713"/>
            <a:ext cx="7279571" cy="2247900"/>
          </a:xfrm>
          <a:prstGeom prst="rect">
            <a:avLst/>
          </a:prstGeom>
          <a:noFill/>
          <a:ln/>
        </p:spPr>
        <p:txBody>
          <a:bodyPr wrap="square" lIns="25400" tIns="25400" rIns="25400" bIns="25400" rtlCol="0" anchor="t">
            <a:normAutofit fontScale="92500" lnSpcReduction="20000"/>
          </a:bodyPr>
          <a:lstStyle/>
          <a:p>
            <a:pPr marL="0" indent="0" algn="l">
              <a:lnSpc>
                <a:spcPct val="79725"/>
              </a:lnSpc>
              <a:buNone/>
            </a:pPr>
            <a:r>
              <a:rPr lang="en-US" sz="21750" dirty="0">
                <a:solidFill>
                  <a:srgbClr val="F1EDE4">
                    <a:alpha val="13000"/>
                  </a:srgbClr>
                </a:solidFill>
                <a:latin typeface="Josefin Sans" pitchFamily="34" charset="0"/>
                <a:ea typeface="Josefin Sans" pitchFamily="34" charset="-122"/>
                <a:cs typeface="Josefin Sans" pitchFamily="34" charset="-120"/>
              </a:rPr>
              <a:t>03</a:t>
            </a:r>
            <a:endParaRPr lang="en-US" sz="21750" dirty="0"/>
          </a:p>
        </p:txBody>
      </p:sp>
      <p:sp>
        <p:nvSpPr>
          <p:cNvPr id="5" name="Shape 3"/>
          <p:cNvSpPr/>
          <p:nvPr/>
        </p:nvSpPr>
        <p:spPr>
          <a:xfrm>
            <a:off x="666750" y="7162800"/>
            <a:ext cx="6617791" cy="9525"/>
          </a:xfrm>
          <a:prstGeom prst="rect">
            <a:avLst/>
          </a:prstGeom>
          <a:solidFill>
            <a:srgbClr val="F1EDE4">
              <a:alpha val="22000"/>
            </a:srgbClr>
          </a:solidFill>
          <a:ln/>
        </p:spPr>
        <p:txBody>
          <a:bodyPr/>
          <a:lstStyle/>
          <a:p>
            <a:endParaRPr lang="en-US"/>
          </a:p>
        </p:txBody>
      </p:sp>
      <p:sp>
        <p:nvSpPr>
          <p:cNvPr id="6" name="Text 4"/>
          <p:cNvSpPr/>
          <p:nvPr/>
        </p:nvSpPr>
        <p:spPr>
          <a:xfrm>
            <a:off x="666750" y="7458075"/>
            <a:ext cx="7279571"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312" dirty="0">
                <a:solidFill>
                  <a:srgbClr val="C3CDBF"/>
                </a:solidFill>
                <a:latin typeface="Josefin Sans" pitchFamily="34" charset="0"/>
                <a:ea typeface="Josefin Sans" pitchFamily="34" charset="-122"/>
                <a:cs typeface="Josefin Sans" pitchFamily="34" charset="-120"/>
              </a:rPr>
              <a:t>OPIOID PREVENTION</a:t>
            </a:r>
            <a:endParaRPr lang="en-US" sz="1950" dirty="0"/>
          </a:p>
        </p:txBody>
      </p:sp>
      <p:sp>
        <p:nvSpPr>
          <p:cNvPr id="7" name="Text 5"/>
          <p:cNvSpPr/>
          <p:nvPr/>
        </p:nvSpPr>
        <p:spPr>
          <a:xfrm>
            <a:off x="666750" y="7886700"/>
            <a:ext cx="7279571"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312" dirty="0">
                <a:solidFill>
                  <a:srgbClr val="C3CDBF"/>
                </a:solidFill>
                <a:latin typeface="Josefin Sans" pitchFamily="34" charset="0"/>
                <a:ea typeface="Josefin Sans" pitchFamily="34" charset="-122"/>
                <a:cs typeface="Josefin Sans" pitchFamily="34" charset="-120"/>
              </a:rPr>
              <a:t>FENTANYL PREVENTION</a:t>
            </a:r>
            <a:endParaRPr lang="en-US" sz="1950" dirty="0"/>
          </a:p>
        </p:txBody>
      </p:sp>
      <p:sp>
        <p:nvSpPr>
          <p:cNvPr id="8" name="Text 6"/>
          <p:cNvSpPr/>
          <p:nvPr/>
        </p:nvSpPr>
        <p:spPr>
          <a:xfrm>
            <a:off x="666750" y="8315325"/>
            <a:ext cx="7279571"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312" dirty="0">
                <a:solidFill>
                  <a:srgbClr val="C3CDBF"/>
                </a:solidFill>
                <a:latin typeface="Josefin Sans" pitchFamily="34" charset="0"/>
                <a:ea typeface="Josefin Sans" pitchFamily="34" charset="-122"/>
                <a:cs typeface="Josefin Sans" pitchFamily="34" charset="-120"/>
              </a:rPr>
              <a:t>HIV AWARENESS</a:t>
            </a:r>
            <a:endParaRPr lang="en-US" sz="1950" dirty="0"/>
          </a:p>
        </p:txBody>
      </p:sp>
      <p:sp>
        <p:nvSpPr>
          <p:cNvPr id="9" name="Text 7"/>
          <p:cNvSpPr/>
          <p:nvPr/>
        </p:nvSpPr>
        <p:spPr>
          <a:xfrm>
            <a:off x="666750" y="8743950"/>
            <a:ext cx="7279571"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312" dirty="0">
                <a:solidFill>
                  <a:srgbClr val="C3CDBF"/>
                </a:solidFill>
                <a:latin typeface="Josefin Sans" pitchFamily="34" charset="0"/>
                <a:ea typeface="Josefin Sans" pitchFamily="34" charset="-122"/>
                <a:cs typeface="Josefin Sans" pitchFamily="34" charset="-120"/>
              </a:rPr>
              <a:t>EVENT COLLATERAL</a:t>
            </a:r>
            <a:endParaRPr lang="en-US" sz="1950" dirty="0"/>
          </a:p>
        </p:txBody>
      </p:sp>
      <p:sp>
        <p:nvSpPr>
          <p:cNvPr id="10" name="Text 8"/>
          <p:cNvSpPr/>
          <p:nvPr/>
        </p:nvSpPr>
        <p:spPr>
          <a:xfrm>
            <a:off x="666750" y="9172575"/>
            <a:ext cx="7279571"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312" dirty="0">
                <a:solidFill>
                  <a:srgbClr val="C3CDBF"/>
                </a:solidFill>
                <a:latin typeface="Josefin Sans" pitchFamily="34" charset="0"/>
                <a:ea typeface="Josefin Sans" pitchFamily="34" charset="-122"/>
                <a:cs typeface="Josefin Sans" pitchFamily="34" charset="-120"/>
              </a:rPr>
              <a:t>POLITICAL FIELD</a:t>
            </a:r>
            <a:endParaRPr lang="en-US" sz="1950" dirty="0"/>
          </a:p>
        </p:txBody>
      </p:sp>
      <p:sp>
        <p:nvSpPr>
          <p:cNvPr id="11" name="Text 9"/>
          <p:cNvSpPr/>
          <p:nvPr/>
        </p:nvSpPr>
        <p:spPr>
          <a:xfrm>
            <a:off x="8713291" y="3031034"/>
            <a:ext cx="8978982" cy="2058888"/>
          </a:xfrm>
          <a:prstGeom prst="rect">
            <a:avLst/>
          </a:prstGeom>
          <a:noFill/>
          <a:ln/>
        </p:spPr>
        <p:txBody>
          <a:bodyPr wrap="square" lIns="25400" tIns="25400" rIns="25400" bIns="25400" rtlCol="0" anchor="t">
            <a:normAutofit fontScale="92500"/>
          </a:bodyPr>
          <a:lstStyle/>
          <a:p>
            <a:pPr marL="0" indent="0" algn="l">
              <a:lnSpc>
                <a:spcPct val="102000"/>
              </a:lnSpc>
              <a:buNone/>
            </a:pPr>
            <a:r>
              <a:rPr lang="en-US" sz="7800" dirty="0">
                <a:solidFill>
                  <a:srgbClr val="F1EDE4"/>
                </a:solidFill>
                <a:latin typeface="Josefin Sans" pitchFamily="34" charset="0"/>
                <a:ea typeface="Josefin Sans" pitchFamily="34" charset="-122"/>
                <a:cs typeface="Josefin Sans" pitchFamily="34" charset="-120"/>
              </a:rPr>
              <a:t>The work in the world</a:t>
            </a:r>
            <a:endParaRPr lang="en-US" sz="7800" dirty="0"/>
          </a:p>
        </p:txBody>
      </p:sp>
      <p:sp>
        <p:nvSpPr>
          <p:cNvPr id="12" name="Text 10"/>
          <p:cNvSpPr/>
          <p:nvPr/>
        </p:nvSpPr>
        <p:spPr>
          <a:xfrm>
            <a:off x="8713291" y="5470922"/>
            <a:ext cx="8978982" cy="1823145"/>
          </a:xfrm>
          <a:prstGeom prst="rect">
            <a:avLst/>
          </a:prstGeom>
          <a:noFill/>
          <a:ln/>
        </p:spPr>
        <p:txBody>
          <a:bodyPr wrap="square" lIns="25400" tIns="25400" rIns="25400" bIns="25400" rtlCol="0" anchor="t">
            <a:normAutofit fontScale="92500" lnSpcReduction="20000"/>
          </a:bodyPr>
          <a:lstStyle/>
          <a:p>
            <a:pPr marL="0" indent="0" algn="l">
              <a:lnSpc>
                <a:spcPct val="142000"/>
              </a:lnSpc>
              <a:buNone/>
            </a:pPr>
            <a:r>
              <a:rPr lang="en-US" sz="3300" i="1" dirty="0">
                <a:solidFill>
                  <a:srgbClr val="A98A4B"/>
                </a:solidFill>
                <a:latin typeface="Newsreader" pitchFamily="34" charset="0"/>
                <a:ea typeface="Newsreader" pitchFamily="34" charset="-122"/>
                <a:cs typeface="Newsreader" pitchFamily="34" charset="-120"/>
              </a:rPr>
              <a:t>Posters read at arm’s length under stress. Flyers that fill a room. Door hangers read in four seconds on a porch. This is where the theory has to survive contact.</a:t>
            </a:r>
            <a:endParaRPr lang="en-US" sz="330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1EDE4"/>
        </a:solidFill>
        <a:effectLst/>
      </p:bgPr>
    </p:bg>
    <p:spTree>
      <p:nvGrpSpPr>
        <p:cNvPr id="1" name=""/>
        <p:cNvGrpSpPr/>
        <p:nvPr/>
      </p:nvGrpSpPr>
      <p:grpSpPr>
        <a:xfrm>
          <a:off x="0" y="0"/>
          <a:ext cx="0" cy="0"/>
          <a:chOff x="0" y="0"/>
          <a:chExt cx="0" cy="0"/>
        </a:xfrm>
      </p:grpSpPr>
      <p:sp>
        <p:nvSpPr>
          <p:cNvPr id="2" name="Text 0"/>
          <p:cNvSpPr/>
          <p:nvPr/>
        </p:nvSpPr>
        <p:spPr>
          <a:xfrm>
            <a:off x="857250" y="762000"/>
            <a:ext cx="18230850"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663" dirty="0">
                <a:solidFill>
                  <a:srgbClr val="A98A4B"/>
                </a:solidFill>
                <a:latin typeface="Josefin Sans" pitchFamily="34" charset="0"/>
                <a:ea typeface="Josefin Sans" pitchFamily="34" charset="-122"/>
                <a:cs typeface="Josefin Sans" pitchFamily="34" charset="-120"/>
              </a:rPr>
              <a:t>CASE STUDY · OPIOID PREVENTION</a:t>
            </a:r>
            <a:endParaRPr lang="en-US" sz="1950" dirty="0"/>
          </a:p>
        </p:txBody>
      </p:sp>
      <p:sp>
        <p:nvSpPr>
          <p:cNvPr id="3" name="Text 1"/>
          <p:cNvSpPr/>
          <p:nvPr/>
        </p:nvSpPr>
        <p:spPr>
          <a:xfrm>
            <a:off x="857250" y="1247775"/>
            <a:ext cx="18230850" cy="643830"/>
          </a:xfrm>
          <a:prstGeom prst="rect">
            <a:avLst/>
          </a:prstGeom>
          <a:noFill/>
          <a:ln/>
        </p:spPr>
        <p:txBody>
          <a:bodyPr wrap="square" lIns="25400" tIns="25400" rIns="25400" bIns="25400" rtlCol="0" anchor="t">
            <a:normAutofit fontScale="92500" lnSpcReduction="20000"/>
          </a:bodyPr>
          <a:lstStyle/>
          <a:p>
            <a:pPr marL="0" indent="0" algn="l">
              <a:lnSpc>
                <a:spcPct val="106000"/>
              </a:lnSpc>
              <a:buNone/>
            </a:pPr>
            <a:r>
              <a:rPr lang="en-US" sz="4500" dirty="0">
                <a:solidFill>
                  <a:srgbClr val="16211B"/>
                </a:solidFill>
                <a:latin typeface="Josefin Sans" pitchFamily="34" charset="0"/>
                <a:ea typeface="Josefin Sans" pitchFamily="34" charset="-122"/>
                <a:cs typeface="Josefin Sans" pitchFamily="34" charset="-120"/>
              </a:rPr>
              <a:t>Two campaigns, two points in the curve</a:t>
            </a:r>
            <a:endParaRPr lang="en-US" sz="4500" dirty="0"/>
          </a:p>
        </p:txBody>
      </p:sp>
      <p:sp>
        <p:nvSpPr>
          <p:cNvPr id="4" name="Shape 2"/>
          <p:cNvSpPr/>
          <p:nvPr/>
        </p:nvSpPr>
        <p:spPr>
          <a:xfrm>
            <a:off x="857250" y="2310705"/>
            <a:ext cx="8134350" cy="7366695"/>
          </a:xfrm>
          <a:prstGeom prst="rect">
            <a:avLst/>
          </a:prstGeom>
          <a:solidFill>
            <a:srgbClr val="FFFFFF"/>
          </a:solidFill>
          <a:ln/>
        </p:spPr>
        <p:txBody>
          <a:bodyPr/>
          <a:lstStyle/>
          <a:p>
            <a:endParaRPr lang="en-US"/>
          </a:p>
        </p:txBody>
      </p:sp>
      <p:sp>
        <p:nvSpPr>
          <p:cNvPr id="5" name="Text 3"/>
          <p:cNvSpPr/>
          <p:nvPr/>
        </p:nvSpPr>
        <p:spPr>
          <a:xfrm>
            <a:off x="1295400" y="4210348"/>
            <a:ext cx="7983855" cy="276225"/>
          </a:xfrm>
          <a:prstGeom prst="rect">
            <a:avLst/>
          </a:prstGeom>
          <a:noFill/>
          <a:ln/>
        </p:spPr>
        <p:txBody>
          <a:bodyPr wrap="square" lIns="25400" tIns="25400" rIns="25400" bIns="25400" rtlCol="0" anchor="t">
            <a:normAutofit fontScale="92500" lnSpcReduction="20000"/>
          </a:bodyPr>
          <a:lstStyle/>
          <a:p>
            <a:pPr marL="0" indent="0" algn="l">
              <a:buNone/>
            </a:pPr>
            <a:r>
              <a:rPr lang="en-US" sz="1875" kern="0" spc="413" dirty="0">
                <a:solidFill>
                  <a:srgbClr val="7C8B80"/>
                </a:solidFill>
                <a:latin typeface="Josefin Sans" pitchFamily="34" charset="0"/>
                <a:ea typeface="Josefin Sans" pitchFamily="34" charset="-122"/>
                <a:cs typeface="Josefin Sans" pitchFamily="34" charset="-120"/>
              </a:rPr>
              <a:t>WESTSIDE OPIOID TASK FORCE · CHICAGO</a:t>
            </a:r>
            <a:endParaRPr lang="en-US" sz="1875" dirty="0"/>
          </a:p>
        </p:txBody>
      </p:sp>
      <p:sp>
        <p:nvSpPr>
          <p:cNvPr id="6" name="Text 4"/>
          <p:cNvSpPr/>
          <p:nvPr/>
        </p:nvSpPr>
        <p:spPr>
          <a:xfrm>
            <a:off x="1295400" y="4658023"/>
            <a:ext cx="7983855" cy="541883"/>
          </a:xfrm>
          <a:prstGeom prst="rect">
            <a:avLst/>
          </a:prstGeom>
          <a:noFill/>
          <a:ln/>
        </p:spPr>
        <p:txBody>
          <a:bodyPr wrap="square" lIns="25400" tIns="25400" rIns="25400" bIns="25400" rtlCol="0" anchor="t">
            <a:normAutofit fontScale="92500" lnSpcReduction="20000"/>
          </a:bodyPr>
          <a:lstStyle/>
          <a:p>
            <a:pPr marL="0" indent="0" algn="l">
              <a:lnSpc>
                <a:spcPct val="112553"/>
              </a:lnSpc>
              <a:buNone/>
            </a:pPr>
            <a:r>
              <a:rPr lang="en-US" sz="3450" dirty="0">
                <a:solidFill>
                  <a:srgbClr val="16211B"/>
                </a:solidFill>
                <a:latin typeface="Josefin Sans" pitchFamily="34" charset="0"/>
                <a:ea typeface="Josefin Sans" pitchFamily="34" charset="-122"/>
                <a:cs typeface="Josefin Sans" pitchFamily="34" charset="-120"/>
              </a:rPr>
              <a:t>Response, at the sharpest end</a:t>
            </a:r>
            <a:endParaRPr lang="en-US" sz="3450" dirty="0"/>
          </a:p>
        </p:txBody>
      </p:sp>
      <p:sp>
        <p:nvSpPr>
          <p:cNvPr id="7" name="Text 5"/>
          <p:cNvSpPr/>
          <p:nvPr/>
        </p:nvSpPr>
        <p:spPr>
          <a:xfrm>
            <a:off x="1295400" y="5409456"/>
            <a:ext cx="7475792" cy="2406253"/>
          </a:xfrm>
          <a:prstGeom prst="rect">
            <a:avLst/>
          </a:prstGeom>
          <a:noFill/>
          <a:ln/>
        </p:spPr>
        <p:txBody>
          <a:bodyPr wrap="square" lIns="25400" tIns="25400" rIns="25400" bIns="25400" rtlCol="0" anchor="t">
            <a:normAutofit lnSpcReduction="10000"/>
          </a:bodyPr>
          <a:lstStyle/>
          <a:p>
            <a:pPr marL="0" indent="0" algn="l">
              <a:lnSpc>
                <a:spcPct val="125576"/>
              </a:lnSpc>
              <a:buNone/>
            </a:pPr>
            <a:r>
              <a:rPr lang="en-US" sz="2100" dirty="0">
                <a:solidFill>
                  <a:srgbClr val="405046"/>
                </a:solidFill>
                <a:latin typeface="Karla" pitchFamily="34" charset="0"/>
                <a:ea typeface="Karla" pitchFamily="34" charset="-122"/>
                <a:cs typeface="Karla" pitchFamily="34" charset="-120"/>
              </a:rPr>
              <a:t>Chicago's West Side has been heavily impacted by the opioid crisis, with a sharp increase in overdose deaths linked to illicit fentanyl, especially among Black and Latino residents aged 16 to 35. A coalition of community leaders, healthcare providers, and grassroots organizations launched a multi-level prevention campaign in response.</a:t>
            </a:r>
            <a:endParaRPr lang="en-US" sz="2100" dirty="0"/>
          </a:p>
        </p:txBody>
      </p:sp>
      <p:sp>
        <p:nvSpPr>
          <p:cNvPr id="8" name="Shape 6"/>
          <p:cNvSpPr/>
          <p:nvPr/>
        </p:nvSpPr>
        <p:spPr>
          <a:xfrm>
            <a:off x="9296400" y="2310705"/>
            <a:ext cx="8134350" cy="7366695"/>
          </a:xfrm>
          <a:prstGeom prst="rect">
            <a:avLst/>
          </a:prstGeom>
          <a:solidFill>
            <a:srgbClr val="FFFFFF"/>
          </a:solidFill>
          <a:ln/>
        </p:spPr>
        <p:txBody>
          <a:bodyPr/>
          <a:lstStyle/>
          <a:p>
            <a:endParaRPr lang="en-US"/>
          </a:p>
        </p:txBody>
      </p:sp>
      <p:sp>
        <p:nvSpPr>
          <p:cNvPr id="9" name="Text 7"/>
          <p:cNvSpPr/>
          <p:nvPr/>
        </p:nvSpPr>
        <p:spPr>
          <a:xfrm>
            <a:off x="9734550" y="4013002"/>
            <a:ext cx="7983855" cy="276225"/>
          </a:xfrm>
          <a:prstGeom prst="rect">
            <a:avLst/>
          </a:prstGeom>
          <a:noFill/>
          <a:ln/>
        </p:spPr>
        <p:txBody>
          <a:bodyPr wrap="square" lIns="25400" tIns="25400" rIns="25400" bIns="25400" rtlCol="0" anchor="t">
            <a:normAutofit fontScale="92500" lnSpcReduction="20000"/>
          </a:bodyPr>
          <a:lstStyle/>
          <a:p>
            <a:pPr marL="0" indent="0" algn="l">
              <a:buNone/>
            </a:pPr>
            <a:r>
              <a:rPr lang="en-US" sz="1875" kern="0" spc="413" dirty="0">
                <a:solidFill>
                  <a:srgbClr val="7C8B80"/>
                </a:solidFill>
                <a:latin typeface="Josefin Sans" pitchFamily="34" charset="0"/>
                <a:ea typeface="Josefin Sans" pitchFamily="34" charset="-122"/>
                <a:cs typeface="Josefin Sans" pitchFamily="34" charset="-120"/>
              </a:rPr>
              <a:t>PINKSTEM · YOUTH PREVENTION</a:t>
            </a:r>
            <a:endParaRPr lang="en-US" sz="1875" dirty="0"/>
          </a:p>
        </p:txBody>
      </p:sp>
      <p:sp>
        <p:nvSpPr>
          <p:cNvPr id="10" name="Text 8"/>
          <p:cNvSpPr/>
          <p:nvPr/>
        </p:nvSpPr>
        <p:spPr>
          <a:xfrm>
            <a:off x="9734550" y="4460677"/>
            <a:ext cx="7983855" cy="541883"/>
          </a:xfrm>
          <a:prstGeom prst="rect">
            <a:avLst/>
          </a:prstGeom>
          <a:noFill/>
          <a:ln/>
        </p:spPr>
        <p:txBody>
          <a:bodyPr wrap="square" lIns="25400" tIns="25400" rIns="25400" bIns="25400" rtlCol="0" anchor="t">
            <a:normAutofit fontScale="92500" lnSpcReduction="20000"/>
          </a:bodyPr>
          <a:lstStyle/>
          <a:p>
            <a:pPr marL="0" indent="0" algn="l">
              <a:lnSpc>
                <a:spcPct val="112553"/>
              </a:lnSpc>
              <a:buNone/>
            </a:pPr>
            <a:r>
              <a:rPr lang="en-US" sz="3450" dirty="0">
                <a:solidFill>
                  <a:srgbClr val="16211B"/>
                </a:solidFill>
                <a:latin typeface="Josefin Sans" pitchFamily="34" charset="0"/>
                <a:ea typeface="Josefin Sans" pitchFamily="34" charset="-122"/>
                <a:cs typeface="Josefin Sans" pitchFamily="34" charset="-120"/>
              </a:rPr>
              <a:t>Prevention, before the first pill</a:t>
            </a:r>
            <a:endParaRPr lang="en-US" sz="3450" dirty="0"/>
          </a:p>
        </p:txBody>
      </p:sp>
      <p:sp>
        <p:nvSpPr>
          <p:cNvPr id="11" name="Text 9"/>
          <p:cNvSpPr/>
          <p:nvPr/>
        </p:nvSpPr>
        <p:spPr>
          <a:xfrm>
            <a:off x="9734550" y="5212110"/>
            <a:ext cx="7475792" cy="2800945"/>
          </a:xfrm>
          <a:prstGeom prst="rect">
            <a:avLst/>
          </a:prstGeom>
          <a:noFill/>
          <a:ln/>
        </p:spPr>
        <p:txBody>
          <a:bodyPr wrap="square" lIns="25400" tIns="25400" rIns="25400" bIns="25400" rtlCol="0" anchor="t">
            <a:normAutofit/>
          </a:bodyPr>
          <a:lstStyle/>
          <a:p>
            <a:pPr marL="0" indent="0" algn="l">
              <a:lnSpc>
                <a:spcPct val="125576"/>
              </a:lnSpc>
              <a:buNone/>
            </a:pPr>
            <a:r>
              <a:rPr lang="en-US" sz="2100" dirty="0">
                <a:solidFill>
                  <a:srgbClr val="405046"/>
                </a:solidFill>
                <a:latin typeface="Karla" pitchFamily="34" charset="0"/>
                <a:ea typeface="Karla" pitchFamily="34" charset="-122"/>
                <a:cs typeface="Karla" pitchFamily="34" charset="-120"/>
              </a:rPr>
              <a:t>The rise in opioid misuse among adolescents, particularly involving prescription medications, has had devastating consequences for families. PinkSTEM, a nonprofit focused on youth development and STEM enrichment, addressed the crisis through culturally relevant, science-based prevention aimed at young people of color in under-resourced areas.</a:t>
            </a:r>
            <a:endParaRPr lang="en-US" sz="210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16211B"/>
        </a:solidFill>
        <a:effectLst/>
      </p:bgPr>
    </p:bg>
    <p:spTree>
      <p:nvGrpSpPr>
        <p:cNvPr id="1" name=""/>
        <p:cNvGrpSpPr/>
        <p:nvPr/>
      </p:nvGrpSpPr>
      <p:grpSpPr>
        <a:xfrm>
          <a:off x="0" y="0"/>
          <a:ext cx="0" cy="0"/>
          <a:chOff x="0" y="0"/>
          <a:chExt cx="0" cy="0"/>
        </a:xfrm>
      </p:grpSpPr>
      <p:sp>
        <p:nvSpPr>
          <p:cNvPr id="2" name="Text 0"/>
          <p:cNvSpPr/>
          <p:nvPr/>
        </p:nvSpPr>
        <p:spPr>
          <a:xfrm>
            <a:off x="857250" y="748605"/>
            <a:ext cx="11894091"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663" dirty="0">
                <a:solidFill>
                  <a:srgbClr val="A98A4B"/>
                </a:solidFill>
                <a:latin typeface="Josefin Sans" pitchFamily="34" charset="0"/>
                <a:ea typeface="Josefin Sans" pitchFamily="34" charset="-122"/>
                <a:cs typeface="Josefin Sans" pitchFamily="34" charset="-120"/>
              </a:rPr>
              <a:t>WESTSIDE OPIOID TASK FORCE · CREATIVE</a:t>
            </a:r>
            <a:endParaRPr lang="en-US" sz="1950" dirty="0"/>
          </a:p>
        </p:txBody>
      </p:sp>
      <p:sp>
        <p:nvSpPr>
          <p:cNvPr id="3" name="Text 1"/>
          <p:cNvSpPr/>
          <p:nvPr/>
        </p:nvSpPr>
        <p:spPr>
          <a:xfrm>
            <a:off x="857250" y="1196280"/>
            <a:ext cx="11894091" cy="623590"/>
          </a:xfrm>
          <a:prstGeom prst="rect">
            <a:avLst/>
          </a:prstGeom>
          <a:noFill/>
          <a:ln/>
        </p:spPr>
        <p:txBody>
          <a:bodyPr wrap="square" lIns="25400" tIns="25400" rIns="25400" bIns="25400" rtlCol="0" anchor="t">
            <a:normAutofit fontScale="92500" lnSpcReduction="20000"/>
          </a:bodyPr>
          <a:lstStyle/>
          <a:p>
            <a:pPr marL="0" indent="0" algn="l">
              <a:lnSpc>
                <a:spcPct val="104203"/>
              </a:lnSpc>
              <a:buNone/>
            </a:pPr>
            <a:r>
              <a:rPr lang="en-US" sz="4350" dirty="0">
                <a:solidFill>
                  <a:srgbClr val="F1EDE4"/>
                </a:solidFill>
                <a:latin typeface="Josefin Sans" pitchFamily="34" charset="0"/>
                <a:ea typeface="Josefin Sans" pitchFamily="34" charset="-122"/>
                <a:cs typeface="Josefin Sans" pitchFamily="34" charset="-120"/>
              </a:rPr>
              <a:t>Instructional creative for the overdose moment</a:t>
            </a:r>
            <a:endParaRPr lang="en-US" sz="4350" dirty="0"/>
          </a:p>
        </p:txBody>
      </p:sp>
      <p:sp>
        <p:nvSpPr>
          <p:cNvPr id="4" name="Text 2"/>
          <p:cNvSpPr/>
          <p:nvPr/>
        </p:nvSpPr>
        <p:spPr>
          <a:xfrm>
            <a:off x="11544300" y="704850"/>
            <a:ext cx="5886450" cy="1115020"/>
          </a:xfrm>
          <a:prstGeom prst="rect">
            <a:avLst/>
          </a:prstGeom>
          <a:noFill/>
          <a:ln/>
        </p:spPr>
        <p:txBody>
          <a:bodyPr wrap="square" lIns="25400" tIns="25400" rIns="25400" bIns="25400" rtlCol="0" anchor="t">
            <a:normAutofit/>
          </a:bodyPr>
          <a:lstStyle/>
          <a:p>
            <a:pPr marL="0" indent="0" algn="r">
              <a:lnSpc>
                <a:spcPct val="121613"/>
              </a:lnSpc>
              <a:buNone/>
            </a:pPr>
            <a:r>
              <a:rPr lang="en-US" sz="1950" dirty="0">
                <a:solidFill>
                  <a:srgbClr val="C3CDBF"/>
                </a:solidFill>
                <a:latin typeface="Karla" pitchFamily="34" charset="0"/>
                <a:ea typeface="Karla" pitchFamily="34" charset="-122"/>
                <a:cs typeface="Karla" pitchFamily="34" charset="-120"/>
              </a:rPr>
              <a:t>Recognition, then response. Each asset is built to be read at arm's length, under stress, by someone who has never done this before.</a:t>
            </a:r>
            <a:endParaRPr lang="en-US" sz="1950" dirty="0"/>
          </a:p>
        </p:txBody>
      </p:sp>
      <p:sp>
        <p:nvSpPr>
          <p:cNvPr id="5" name="Shape 3"/>
          <p:cNvSpPr/>
          <p:nvPr/>
        </p:nvSpPr>
        <p:spPr>
          <a:xfrm>
            <a:off x="857250" y="2143720"/>
            <a:ext cx="3957638" cy="7171730"/>
          </a:xfrm>
          <a:prstGeom prst="rect">
            <a:avLst/>
          </a:prstGeom>
          <a:solidFill>
            <a:srgbClr val="0E1520"/>
          </a:solidFill>
          <a:ln/>
        </p:spPr>
        <p:txBody>
          <a:bodyPr/>
          <a:lstStyle/>
          <a:p>
            <a:endParaRPr lang="en-US"/>
          </a:p>
        </p:txBody>
      </p:sp>
      <p:pic>
        <p:nvPicPr>
          <p:cNvPr id="6" name="Image 0" descr="preencoded.png"/>
          <p:cNvPicPr>
            <a:picLocks noChangeAspect="1"/>
          </p:cNvPicPr>
          <p:nvPr/>
        </p:nvPicPr>
        <p:blipFill>
          <a:blip r:embed="rId3"/>
          <a:srcRect l="-1" r="-1"/>
          <a:stretch/>
        </p:blipFill>
        <p:spPr>
          <a:xfrm>
            <a:off x="857250" y="2927747"/>
            <a:ext cx="3957638" cy="5603677"/>
          </a:xfrm>
          <a:prstGeom prst="rect">
            <a:avLst/>
          </a:prstGeom>
        </p:spPr>
      </p:pic>
      <p:sp>
        <p:nvSpPr>
          <p:cNvPr id="7" name="Text 4"/>
          <p:cNvSpPr/>
          <p:nvPr/>
        </p:nvSpPr>
        <p:spPr>
          <a:xfrm>
            <a:off x="857250" y="9486900"/>
            <a:ext cx="4353401" cy="266700"/>
          </a:xfrm>
          <a:prstGeom prst="rect">
            <a:avLst/>
          </a:prstGeom>
          <a:noFill/>
          <a:ln/>
        </p:spPr>
        <p:txBody>
          <a:bodyPr wrap="square" lIns="25400" tIns="25400" rIns="25400" bIns="25400" rtlCol="0" anchor="t">
            <a:normAutofit fontScale="85000" lnSpcReduction="10000"/>
          </a:bodyPr>
          <a:lstStyle/>
          <a:p>
            <a:pPr marL="0" indent="0" algn="l">
              <a:buNone/>
            </a:pPr>
            <a:r>
              <a:rPr lang="en-US" sz="1800" kern="0" spc="288" dirty="0">
                <a:solidFill>
                  <a:srgbClr val="A98A4B"/>
                </a:solidFill>
                <a:latin typeface="Josefin Sans" pitchFamily="34" charset="0"/>
                <a:ea typeface="Josefin Sans" pitchFamily="34" charset="-122"/>
                <a:cs typeface="Josefin Sans" pitchFamily="34" charset="-120"/>
              </a:rPr>
              <a:t>RECOGNITION POSTER</a:t>
            </a:r>
            <a:endParaRPr lang="en-US" sz="1800" dirty="0"/>
          </a:p>
        </p:txBody>
      </p:sp>
      <p:sp>
        <p:nvSpPr>
          <p:cNvPr id="8" name="Shape 5"/>
          <p:cNvSpPr/>
          <p:nvPr/>
        </p:nvSpPr>
        <p:spPr>
          <a:xfrm>
            <a:off x="5062538" y="2143720"/>
            <a:ext cx="3957638" cy="7171730"/>
          </a:xfrm>
          <a:prstGeom prst="rect">
            <a:avLst/>
          </a:prstGeom>
          <a:solidFill>
            <a:srgbClr val="0E1520"/>
          </a:solidFill>
          <a:ln/>
        </p:spPr>
        <p:txBody>
          <a:bodyPr/>
          <a:lstStyle/>
          <a:p>
            <a:endParaRPr lang="en-US"/>
          </a:p>
        </p:txBody>
      </p:sp>
      <p:pic>
        <p:nvPicPr>
          <p:cNvPr id="9" name="Image 1" descr="preencoded.png"/>
          <p:cNvPicPr>
            <a:picLocks noChangeAspect="1"/>
          </p:cNvPicPr>
          <p:nvPr/>
        </p:nvPicPr>
        <p:blipFill>
          <a:blip r:embed="rId4"/>
          <a:srcRect l="-1" r="-1"/>
          <a:stretch/>
        </p:blipFill>
        <p:spPr>
          <a:xfrm>
            <a:off x="5062538" y="2927747"/>
            <a:ext cx="3957638" cy="5603677"/>
          </a:xfrm>
          <a:prstGeom prst="rect">
            <a:avLst/>
          </a:prstGeom>
        </p:spPr>
      </p:pic>
      <p:sp>
        <p:nvSpPr>
          <p:cNvPr id="10" name="Text 6"/>
          <p:cNvSpPr/>
          <p:nvPr/>
        </p:nvSpPr>
        <p:spPr>
          <a:xfrm>
            <a:off x="5062538" y="9486900"/>
            <a:ext cx="4353401" cy="266700"/>
          </a:xfrm>
          <a:prstGeom prst="rect">
            <a:avLst/>
          </a:prstGeom>
          <a:noFill/>
          <a:ln/>
        </p:spPr>
        <p:txBody>
          <a:bodyPr wrap="square" lIns="25400" tIns="25400" rIns="25400" bIns="25400" rtlCol="0" anchor="t">
            <a:normAutofit fontScale="85000" lnSpcReduction="10000"/>
          </a:bodyPr>
          <a:lstStyle/>
          <a:p>
            <a:pPr marL="0" indent="0" algn="l">
              <a:buNone/>
            </a:pPr>
            <a:r>
              <a:rPr lang="en-US" sz="1800" kern="0" spc="288" dirty="0">
                <a:solidFill>
                  <a:srgbClr val="A98A4B"/>
                </a:solidFill>
                <a:latin typeface="Josefin Sans" pitchFamily="34" charset="0"/>
                <a:ea typeface="Josefin Sans" pitchFamily="34" charset="-122"/>
                <a:cs typeface="Josefin Sans" pitchFamily="34" charset="-120"/>
              </a:rPr>
              <a:t>RESPONSE POSTER</a:t>
            </a:r>
            <a:endParaRPr lang="en-US" sz="1800" dirty="0"/>
          </a:p>
        </p:txBody>
      </p:sp>
      <p:sp>
        <p:nvSpPr>
          <p:cNvPr id="11" name="Shape 7"/>
          <p:cNvSpPr/>
          <p:nvPr/>
        </p:nvSpPr>
        <p:spPr>
          <a:xfrm>
            <a:off x="9267825" y="2143720"/>
            <a:ext cx="3957638" cy="7171730"/>
          </a:xfrm>
          <a:prstGeom prst="rect">
            <a:avLst/>
          </a:prstGeom>
          <a:solidFill>
            <a:srgbClr val="0E1520"/>
          </a:solidFill>
          <a:ln/>
        </p:spPr>
        <p:txBody>
          <a:bodyPr/>
          <a:lstStyle/>
          <a:p>
            <a:endParaRPr lang="en-US"/>
          </a:p>
        </p:txBody>
      </p:sp>
      <p:pic>
        <p:nvPicPr>
          <p:cNvPr id="12" name="Image 2" descr="preencoded.png"/>
          <p:cNvPicPr>
            <a:picLocks noChangeAspect="1"/>
          </p:cNvPicPr>
          <p:nvPr/>
        </p:nvPicPr>
        <p:blipFill>
          <a:blip r:embed="rId5"/>
          <a:srcRect l="-1" r="-1"/>
          <a:stretch/>
        </p:blipFill>
        <p:spPr>
          <a:xfrm>
            <a:off x="9267825" y="2211735"/>
            <a:ext cx="3957638" cy="7035701"/>
          </a:xfrm>
          <a:prstGeom prst="rect">
            <a:avLst/>
          </a:prstGeom>
        </p:spPr>
      </p:pic>
      <p:sp>
        <p:nvSpPr>
          <p:cNvPr id="13" name="Text 8"/>
          <p:cNvSpPr/>
          <p:nvPr/>
        </p:nvSpPr>
        <p:spPr>
          <a:xfrm>
            <a:off x="9267825" y="9486900"/>
            <a:ext cx="4353401" cy="266700"/>
          </a:xfrm>
          <a:prstGeom prst="rect">
            <a:avLst/>
          </a:prstGeom>
          <a:noFill/>
          <a:ln/>
        </p:spPr>
        <p:txBody>
          <a:bodyPr wrap="square" lIns="25400" tIns="25400" rIns="25400" bIns="25400" rtlCol="0" anchor="t">
            <a:normAutofit fontScale="85000" lnSpcReduction="10000"/>
          </a:bodyPr>
          <a:lstStyle/>
          <a:p>
            <a:pPr marL="0" indent="0" algn="l">
              <a:buNone/>
            </a:pPr>
            <a:r>
              <a:rPr lang="en-US" sz="1800" kern="0" spc="288" dirty="0">
                <a:solidFill>
                  <a:srgbClr val="A98A4B"/>
                </a:solidFill>
                <a:latin typeface="Josefin Sans" pitchFamily="34" charset="0"/>
                <a:ea typeface="Josefin Sans" pitchFamily="34" charset="-122"/>
                <a:cs typeface="Josefin Sans" pitchFamily="34" charset="-120"/>
              </a:rPr>
              <a:t>STORY FORMAT</a:t>
            </a:r>
            <a:endParaRPr lang="en-US" sz="1800" dirty="0"/>
          </a:p>
        </p:txBody>
      </p:sp>
      <p:sp>
        <p:nvSpPr>
          <p:cNvPr id="14" name="Shape 9"/>
          <p:cNvSpPr/>
          <p:nvPr/>
        </p:nvSpPr>
        <p:spPr>
          <a:xfrm>
            <a:off x="13473113" y="2143720"/>
            <a:ext cx="3957638" cy="7171730"/>
          </a:xfrm>
          <a:prstGeom prst="rect">
            <a:avLst/>
          </a:prstGeom>
          <a:solidFill>
            <a:srgbClr val="0E1520"/>
          </a:solidFill>
          <a:ln/>
        </p:spPr>
        <p:txBody>
          <a:bodyPr/>
          <a:lstStyle/>
          <a:p>
            <a:endParaRPr lang="en-US"/>
          </a:p>
        </p:txBody>
      </p:sp>
      <p:pic>
        <p:nvPicPr>
          <p:cNvPr id="15" name="Image 3" descr="preencoded.png"/>
          <p:cNvPicPr>
            <a:picLocks noChangeAspect="1"/>
          </p:cNvPicPr>
          <p:nvPr/>
        </p:nvPicPr>
        <p:blipFill>
          <a:blip r:embed="rId6"/>
          <a:srcRect/>
          <a:stretch/>
        </p:blipFill>
        <p:spPr>
          <a:xfrm>
            <a:off x="13473113" y="3750766"/>
            <a:ext cx="3957638" cy="3957638"/>
          </a:xfrm>
          <a:prstGeom prst="rect">
            <a:avLst/>
          </a:prstGeom>
        </p:spPr>
      </p:pic>
      <p:sp>
        <p:nvSpPr>
          <p:cNvPr id="16" name="Text 10"/>
          <p:cNvSpPr/>
          <p:nvPr/>
        </p:nvSpPr>
        <p:spPr>
          <a:xfrm>
            <a:off x="13473113" y="9486900"/>
            <a:ext cx="4353401" cy="266700"/>
          </a:xfrm>
          <a:prstGeom prst="rect">
            <a:avLst/>
          </a:prstGeom>
          <a:noFill/>
          <a:ln/>
        </p:spPr>
        <p:txBody>
          <a:bodyPr wrap="square" lIns="25400" tIns="25400" rIns="25400" bIns="25400" rtlCol="0" anchor="t">
            <a:normAutofit fontScale="85000" lnSpcReduction="10000"/>
          </a:bodyPr>
          <a:lstStyle/>
          <a:p>
            <a:pPr marL="0" indent="0" algn="l">
              <a:buNone/>
            </a:pPr>
            <a:r>
              <a:rPr lang="en-US" sz="1800" kern="0" spc="288" dirty="0">
                <a:solidFill>
                  <a:srgbClr val="A98A4B"/>
                </a:solidFill>
                <a:latin typeface="Josefin Sans" pitchFamily="34" charset="0"/>
                <a:ea typeface="Josefin Sans" pitchFamily="34" charset="-122"/>
                <a:cs typeface="Josefin Sans" pitchFamily="34" charset="-120"/>
              </a:rPr>
              <a:t>SQUARE SOCIAL</a:t>
            </a:r>
            <a:endParaRPr lang="en-US" sz="180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857250" y="704850"/>
            <a:ext cx="11734800"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663" dirty="0">
                <a:solidFill>
                  <a:srgbClr val="E0189B"/>
                </a:solidFill>
                <a:latin typeface="Josefin Sans" pitchFamily="34" charset="0"/>
                <a:ea typeface="Josefin Sans" pitchFamily="34" charset="-122"/>
                <a:cs typeface="Josefin Sans" pitchFamily="34" charset="-120"/>
              </a:rPr>
              <a:t>PINKSTEM · FENTANYL PREVENTION CREATIVE</a:t>
            </a:r>
            <a:endParaRPr lang="en-US" sz="1950" dirty="0"/>
          </a:p>
        </p:txBody>
      </p:sp>
      <p:sp>
        <p:nvSpPr>
          <p:cNvPr id="3" name="Text 1"/>
          <p:cNvSpPr/>
          <p:nvPr/>
        </p:nvSpPr>
        <p:spPr>
          <a:xfrm>
            <a:off x="857250" y="1152525"/>
            <a:ext cx="10988040" cy="1209080"/>
          </a:xfrm>
          <a:prstGeom prst="rect">
            <a:avLst/>
          </a:prstGeom>
          <a:noFill/>
          <a:ln/>
        </p:spPr>
        <p:txBody>
          <a:bodyPr wrap="square" lIns="25400" tIns="25400" rIns="25400" bIns="25400" rtlCol="0" anchor="t">
            <a:normAutofit fontScale="92500" lnSpcReduction="10000"/>
          </a:bodyPr>
          <a:lstStyle/>
          <a:p>
            <a:pPr marL="0" indent="0" algn="l">
              <a:lnSpc>
                <a:spcPct val="104203"/>
              </a:lnSpc>
              <a:buNone/>
            </a:pPr>
            <a:r>
              <a:rPr lang="en-US" sz="4350" dirty="0">
                <a:solidFill>
                  <a:srgbClr val="16211B"/>
                </a:solidFill>
                <a:latin typeface="Josefin Sans" pitchFamily="34" charset="0"/>
                <a:ea typeface="Josefin Sans" pitchFamily="34" charset="-122"/>
                <a:cs typeface="Josefin Sans" pitchFamily="34" charset="-120"/>
              </a:rPr>
              <a:t>One system, two audiences: teens and the adults around them</a:t>
            </a:r>
            <a:endParaRPr lang="en-US" sz="4350" dirty="0"/>
          </a:p>
        </p:txBody>
      </p:sp>
      <p:sp>
        <p:nvSpPr>
          <p:cNvPr id="4" name="Text 2"/>
          <p:cNvSpPr/>
          <p:nvPr/>
        </p:nvSpPr>
        <p:spPr>
          <a:xfrm>
            <a:off x="11348085" y="887611"/>
            <a:ext cx="6082665" cy="1473994"/>
          </a:xfrm>
          <a:prstGeom prst="rect">
            <a:avLst/>
          </a:prstGeom>
          <a:noFill/>
          <a:ln/>
        </p:spPr>
        <p:txBody>
          <a:bodyPr wrap="square" lIns="25400" tIns="25400" rIns="25400" bIns="25400" rtlCol="0" anchor="t">
            <a:normAutofit/>
          </a:bodyPr>
          <a:lstStyle/>
          <a:p>
            <a:pPr marL="0" indent="0" algn="r">
              <a:lnSpc>
                <a:spcPct val="121613"/>
              </a:lnSpc>
              <a:buNone/>
            </a:pPr>
            <a:r>
              <a:rPr lang="en-US" sz="1950" dirty="0">
                <a:solidFill>
                  <a:srgbClr val="405046"/>
                </a:solidFill>
                <a:latin typeface="Karla" pitchFamily="34" charset="0"/>
                <a:ea typeface="Karla" pitchFamily="34" charset="-122"/>
                <a:cs typeface="Karla" pitchFamily="34" charset="-120"/>
              </a:rPr>
              <a:t>The teen-facing work asks a question it knows the audience will get wrong. The parent-facing work turns an abstract fear into three things to do this week.</a:t>
            </a:r>
            <a:endParaRPr lang="en-US" sz="1950" dirty="0"/>
          </a:p>
        </p:txBody>
      </p:sp>
      <p:sp>
        <p:nvSpPr>
          <p:cNvPr id="5" name="Shape 3"/>
          <p:cNvSpPr/>
          <p:nvPr/>
        </p:nvSpPr>
        <p:spPr>
          <a:xfrm>
            <a:off x="857250" y="2685455"/>
            <a:ext cx="3131790" cy="6649045"/>
          </a:xfrm>
          <a:prstGeom prst="rect">
            <a:avLst/>
          </a:prstGeom>
          <a:solidFill>
            <a:srgbClr val="FBEAF5"/>
          </a:solidFill>
          <a:ln/>
        </p:spPr>
        <p:txBody>
          <a:bodyPr/>
          <a:lstStyle/>
          <a:p>
            <a:endParaRPr lang="en-US"/>
          </a:p>
        </p:txBody>
      </p:sp>
      <p:pic>
        <p:nvPicPr>
          <p:cNvPr id="6" name="Image 0" descr="preencoded.png"/>
          <p:cNvPicPr>
            <a:picLocks noChangeAspect="1"/>
          </p:cNvPicPr>
          <p:nvPr/>
        </p:nvPicPr>
        <p:blipFill>
          <a:blip r:embed="rId3"/>
          <a:srcRect l="-1" r="-1"/>
          <a:stretch/>
        </p:blipFill>
        <p:spPr>
          <a:xfrm>
            <a:off x="857250" y="3226147"/>
            <a:ext cx="3131790" cy="5567511"/>
          </a:xfrm>
          <a:prstGeom prst="rect">
            <a:avLst/>
          </a:prstGeom>
        </p:spPr>
      </p:pic>
      <p:sp>
        <p:nvSpPr>
          <p:cNvPr id="7" name="Text 4"/>
          <p:cNvSpPr/>
          <p:nvPr/>
        </p:nvSpPr>
        <p:spPr>
          <a:xfrm>
            <a:off x="857250" y="9486900"/>
            <a:ext cx="3444969" cy="266700"/>
          </a:xfrm>
          <a:prstGeom prst="rect">
            <a:avLst/>
          </a:prstGeom>
          <a:noFill/>
          <a:ln/>
        </p:spPr>
        <p:txBody>
          <a:bodyPr wrap="square" lIns="25400" tIns="25400" rIns="25400" bIns="25400" rtlCol="0" anchor="t">
            <a:normAutofit fontScale="85000" lnSpcReduction="10000"/>
          </a:bodyPr>
          <a:lstStyle/>
          <a:p>
            <a:pPr marL="0" indent="0" algn="l">
              <a:buNone/>
            </a:pPr>
            <a:r>
              <a:rPr lang="en-US" sz="1800" kern="0" spc="252" dirty="0">
                <a:solidFill>
                  <a:srgbClr val="7C8B80"/>
                </a:solidFill>
                <a:latin typeface="Josefin Sans" pitchFamily="34" charset="0"/>
                <a:ea typeface="Josefin Sans" pitchFamily="34" charset="-122"/>
                <a:cs typeface="Josefin Sans" pitchFamily="34" charset="-120"/>
              </a:rPr>
              <a:t>TRICK QUESTION</a:t>
            </a:r>
            <a:endParaRPr lang="en-US" sz="1800" dirty="0"/>
          </a:p>
        </p:txBody>
      </p:sp>
      <p:sp>
        <p:nvSpPr>
          <p:cNvPr id="8" name="Shape 5"/>
          <p:cNvSpPr/>
          <p:nvPr/>
        </p:nvSpPr>
        <p:spPr>
          <a:xfrm>
            <a:off x="4217640" y="2685455"/>
            <a:ext cx="3131790" cy="6649045"/>
          </a:xfrm>
          <a:prstGeom prst="rect">
            <a:avLst/>
          </a:prstGeom>
          <a:solidFill>
            <a:srgbClr val="FBEAF5"/>
          </a:solidFill>
          <a:ln/>
        </p:spPr>
        <p:txBody>
          <a:bodyPr/>
          <a:lstStyle/>
          <a:p>
            <a:endParaRPr lang="en-US"/>
          </a:p>
        </p:txBody>
      </p:sp>
      <p:pic>
        <p:nvPicPr>
          <p:cNvPr id="9" name="Image 1" descr="preencoded.png"/>
          <p:cNvPicPr>
            <a:picLocks noChangeAspect="1"/>
          </p:cNvPicPr>
          <p:nvPr/>
        </p:nvPicPr>
        <p:blipFill>
          <a:blip r:embed="rId4"/>
          <a:srcRect/>
          <a:stretch/>
        </p:blipFill>
        <p:spPr>
          <a:xfrm>
            <a:off x="4217640" y="3784848"/>
            <a:ext cx="3131790" cy="4450110"/>
          </a:xfrm>
          <a:prstGeom prst="rect">
            <a:avLst/>
          </a:prstGeom>
        </p:spPr>
      </p:pic>
      <p:sp>
        <p:nvSpPr>
          <p:cNvPr id="10" name="Text 6"/>
          <p:cNvSpPr/>
          <p:nvPr/>
        </p:nvSpPr>
        <p:spPr>
          <a:xfrm>
            <a:off x="4217640" y="9486900"/>
            <a:ext cx="3444969" cy="266700"/>
          </a:xfrm>
          <a:prstGeom prst="rect">
            <a:avLst/>
          </a:prstGeom>
          <a:noFill/>
          <a:ln/>
        </p:spPr>
        <p:txBody>
          <a:bodyPr wrap="square" lIns="25400" tIns="25400" rIns="25400" bIns="25400" rtlCol="0" anchor="t">
            <a:normAutofit fontScale="85000" lnSpcReduction="10000"/>
          </a:bodyPr>
          <a:lstStyle/>
          <a:p>
            <a:pPr marL="0" indent="0" algn="l">
              <a:buNone/>
            </a:pPr>
            <a:r>
              <a:rPr lang="en-US" sz="1800" kern="0" spc="252" dirty="0">
                <a:solidFill>
                  <a:srgbClr val="7C8B80"/>
                </a:solidFill>
                <a:latin typeface="Josefin Sans" pitchFamily="34" charset="0"/>
                <a:ea typeface="Josefin Sans" pitchFamily="34" charset="-122"/>
                <a:cs typeface="Josefin Sans" pitchFamily="34" charset="-120"/>
              </a:rPr>
              <a:t>PEER PRESSURE</a:t>
            </a:r>
            <a:endParaRPr lang="en-US" sz="1800" dirty="0"/>
          </a:p>
        </p:txBody>
      </p:sp>
      <p:sp>
        <p:nvSpPr>
          <p:cNvPr id="11" name="Shape 7"/>
          <p:cNvSpPr/>
          <p:nvPr/>
        </p:nvSpPr>
        <p:spPr>
          <a:xfrm>
            <a:off x="7578030" y="2685455"/>
            <a:ext cx="3131790" cy="6649045"/>
          </a:xfrm>
          <a:prstGeom prst="rect">
            <a:avLst/>
          </a:prstGeom>
          <a:solidFill>
            <a:srgbClr val="FBEAF5"/>
          </a:solidFill>
          <a:ln/>
        </p:spPr>
        <p:txBody>
          <a:bodyPr/>
          <a:lstStyle/>
          <a:p>
            <a:endParaRPr lang="en-US"/>
          </a:p>
        </p:txBody>
      </p:sp>
      <p:pic>
        <p:nvPicPr>
          <p:cNvPr id="12" name="Image 2" descr="preencoded.png"/>
          <p:cNvPicPr>
            <a:picLocks noChangeAspect="1"/>
          </p:cNvPicPr>
          <p:nvPr/>
        </p:nvPicPr>
        <p:blipFill>
          <a:blip r:embed="rId5"/>
          <a:srcRect l="-1" r="-1"/>
          <a:stretch/>
        </p:blipFill>
        <p:spPr>
          <a:xfrm>
            <a:off x="7578030" y="3226147"/>
            <a:ext cx="3131790" cy="5567511"/>
          </a:xfrm>
          <a:prstGeom prst="rect">
            <a:avLst/>
          </a:prstGeom>
        </p:spPr>
      </p:pic>
      <p:sp>
        <p:nvSpPr>
          <p:cNvPr id="13" name="Text 8"/>
          <p:cNvSpPr/>
          <p:nvPr/>
        </p:nvSpPr>
        <p:spPr>
          <a:xfrm>
            <a:off x="7578030" y="9486900"/>
            <a:ext cx="3444969" cy="266700"/>
          </a:xfrm>
          <a:prstGeom prst="rect">
            <a:avLst/>
          </a:prstGeom>
          <a:noFill/>
          <a:ln/>
        </p:spPr>
        <p:txBody>
          <a:bodyPr wrap="square" lIns="25400" tIns="25400" rIns="25400" bIns="25400" rtlCol="0" anchor="t">
            <a:normAutofit fontScale="85000" lnSpcReduction="10000"/>
          </a:bodyPr>
          <a:lstStyle/>
          <a:p>
            <a:pPr marL="0" indent="0" algn="l">
              <a:buNone/>
            </a:pPr>
            <a:r>
              <a:rPr lang="en-US" sz="1800" kern="0" spc="252" dirty="0">
                <a:solidFill>
                  <a:srgbClr val="7C8B80"/>
                </a:solidFill>
                <a:latin typeface="Josefin Sans" pitchFamily="34" charset="0"/>
                <a:ea typeface="Josefin Sans" pitchFamily="34" charset="-122"/>
                <a:cs typeface="Josefin Sans" pitchFamily="34" charset="-120"/>
              </a:rPr>
              <a:t>PARENT ACTIONS</a:t>
            </a:r>
            <a:endParaRPr lang="en-US" sz="1800" dirty="0"/>
          </a:p>
        </p:txBody>
      </p:sp>
      <p:sp>
        <p:nvSpPr>
          <p:cNvPr id="14" name="Shape 9"/>
          <p:cNvSpPr/>
          <p:nvPr/>
        </p:nvSpPr>
        <p:spPr>
          <a:xfrm>
            <a:off x="10938421" y="2685455"/>
            <a:ext cx="3131790" cy="6649045"/>
          </a:xfrm>
          <a:prstGeom prst="rect">
            <a:avLst/>
          </a:prstGeom>
          <a:solidFill>
            <a:srgbClr val="FBEAF5"/>
          </a:solidFill>
          <a:ln/>
        </p:spPr>
        <p:txBody>
          <a:bodyPr/>
          <a:lstStyle/>
          <a:p>
            <a:endParaRPr lang="en-US"/>
          </a:p>
        </p:txBody>
      </p:sp>
      <p:pic>
        <p:nvPicPr>
          <p:cNvPr id="15" name="Image 3" descr="preencoded.png"/>
          <p:cNvPicPr>
            <a:picLocks noChangeAspect="1"/>
          </p:cNvPicPr>
          <p:nvPr/>
        </p:nvPicPr>
        <p:blipFill>
          <a:blip r:embed="rId6"/>
          <a:srcRect/>
          <a:stretch/>
        </p:blipFill>
        <p:spPr>
          <a:xfrm>
            <a:off x="10938421" y="4444008"/>
            <a:ext cx="3131790" cy="3131790"/>
          </a:xfrm>
          <a:prstGeom prst="rect">
            <a:avLst/>
          </a:prstGeom>
        </p:spPr>
      </p:pic>
      <p:sp>
        <p:nvSpPr>
          <p:cNvPr id="16" name="Text 10"/>
          <p:cNvSpPr/>
          <p:nvPr/>
        </p:nvSpPr>
        <p:spPr>
          <a:xfrm>
            <a:off x="10938421" y="9486900"/>
            <a:ext cx="3444969" cy="266700"/>
          </a:xfrm>
          <a:prstGeom prst="rect">
            <a:avLst/>
          </a:prstGeom>
          <a:noFill/>
          <a:ln/>
        </p:spPr>
        <p:txBody>
          <a:bodyPr wrap="square" lIns="25400" tIns="25400" rIns="25400" bIns="25400" rtlCol="0" anchor="t">
            <a:normAutofit fontScale="85000" lnSpcReduction="10000"/>
          </a:bodyPr>
          <a:lstStyle/>
          <a:p>
            <a:pPr marL="0" indent="0" algn="l">
              <a:buNone/>
            </a:pPr>
            <a:r>
              <a:rPr lang="en-US" sz="1800" kern="0" spc="252" dirty="0">
                <a:solidFill>
                  <a:srgbClr val="7C8B80"/>
                </a:solidFill>
                <a:latin typeface="Josefin Sans" pitchFamily="34" charset="0"/>
                <a:ea typeface="Josefin Sans" pitchFamily="34" charset="-122"/>
                <a:cs typeface="Josefin Sans" pitchFamily="34" charset="-120"/>
              </a:rPr>
              <a:t>SQUARE SOCIAL</a:t>
            </a:r>
            <a:endParaRPr lang="en-US" sz="1800" dirty="0"/>
          </a:p>
        </p:txBody>
      </p:sp>
      <p:sp>
        <p:nvSpPr>
          <p:cNvPr id="17" name="Shape 11"/>
          <p:cNvSpPr/>
          <p:nvPr/>
        </p:nvSpPr>
        <p:spPr>
          <a:xfrm>
            <a:off x="14298811" y="2685455"/>
            <a:ext cx="3131790" cy="6649045"/>
          </a:xfrm>
          <a:prstGeom prst="rect">
            <a:avLst/>
          </a:prstGeom>
          <a:solidFill>
            <a:srgbClr val="FBEAF5"/>
          </a:solidFill>
          <a:ln/>
        </p:spPr>
        <p:txBody>
          <a:bodyPr/>
          <a:lstStyle/>
          <a:p>
            <a:endParaRPr lang="en-US"/>
          </a:p>
        </p:txBody>
      </p:sp>
      <p:pic>
        <p:nvPicPr>
          <p:cNvPr id="18" name="Image 4" descr="preencoded.png"/>
          <p:cNvPicPr>
            <a:picLocks noChangeAspect="1"/>
          </p:cNvPicPr>
          <p:nvPr/>
        </p:nvPicPr>
        <p:blipFill>
          <a:blip r:embed="rId7"/>
          <a:srcRect l="-1" r="-1"/>
          <a:stretch/>
        </p:blipFill>
        <p:spPr>
          <a:xfrm>
            <a:off x="14298811" y="4191149"/>
            <a:ext cx="3131790" cy="3637657"/>
          </a:xfrm>
          <a:prstGeom prst="rect">
            <a:avLst/>
          </a:prstGeom>
        </p:spPr>
      </p:pic>
      <p:sp>
        <p:nvSpPr>
          <p:cNvPr id="19" name="Text 12"/>
          <p:cNvSpPr/>
          <p:nvPr/>
        </p:nvSpPr>
        <p:spPr>
          <a:xfrm>
            <a:off x="14298811" y="9486900"/>
            <a:ext cx="3444969" cy="266700"/>
          </a:xfrm>
          <a:prstGeom prst="rect">
            <a:avLst/>
          </a:prstGeom>
          <a:noFill/>
          <a:ln/>
        </p:spPr>
        <p:txBody>
          <a:bodyPr wrap="square" lIns="25400" tIns="25400" rIns="25400" bIns="25400" rtlCol="0" anchor="t">
            <a:normAutofit fontScale="85000" lnSpcReduction="10000"/>
          </a:bodyPr>
          <a:lstStyle/>
          <a:p>
            <a:pPr marL="0" indent="0" algn="l">
              <a:buNone/>
            </a:pPr>
            <a:r>
              <a:rPr lang="en-US" sz="1800" kern="0" spc="252" dirty="0">
                <a:solidFill>
                  <a:srgbClr val="7C8B80"/>
                </a:solidFill>
                <a:latin typeface="Josefin Sans" pitchFamily="34" charset="0"/>
                <a:ea typeface="Josefin Sans" pitchFamily="34" charset="-122"/>
                <a:cs typeface="Josefin Sans" pitchFamily="34" charset="-120"/>
              </a:rPr>
              <a:t>EMAIL</a:t>
            </a:r>
            <a:endParaRPr lang="en-US" sz="180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1EDE4"/>
        </a:solidFill>
        <a:effectLst/>
      </p:bgPr>
    </p:bg>
    <p:spTree>
      <p:nvGrpSpPr>
        <p:cNvPr id="1" name=""/>
        <p:cNvGrpSpPr/>
        <p:nvPr/>
      </p:nvGrpSpPr>
      <p:grpSpPr>
        <a:xfrm>
          <a:off x="0" y="0"/>
          <a:ext cx="0" cy="0"/>
          <a:chOff x="0" y="0"/>
          <a:chExt cx="0" cy="0"/>
        </a:xfrm>
      </p:grpSpPr>
      <p:sp>
        <p:nvSpPr>
          <p:cNvPr id="2" name="Text 0"/>
          <p:cNvSpPr/>
          <p:nvPr/>
        </p:nvSpPr>
        <p:spPr>
          <a:xfrm>
            <a:off x="857250" y="2213372"/>
            <a:ext cx="7882018" cy="552450"/>
          </a:xfrm>
          <a:prstGeom prst="rect">
            <a:avLst/>
          </a:prstGeom>
          <a:noFill/>
          <a:ln/>
        </p:spPr>
        <p:txBody>
          <a:bodyPr wrap="square" lIns="25400" tIns="25400" rIns="25400" bIns="25400" rtlCol="0" anchor="t">
            <a:normAutofit fontScale="92500"/>
          </a:bodyPr>
          <a:lstStyle/>
          <a:p>
            <a:pPr marL="0" indent="0" algn="l">
              <a:buNone/>
            </a:pPr>
            <a:r>
              <a:rPr lang="en-US" sz="1950" kern="0" spc="663" dirty="0">
                <a:solidFill>
                  <a:srgbClr val="A98A4B"/>
                </a:solidFill>
                <a:latin typeface="Josefin Sans" pitchFamily="34" charset="0"/>
                <a:ea typeface="Josefin Sans" pitchFamily="34" charset="-122"/>
                <a:cs typeface="Josefin Sans" pitchFamily="34" charset="-120"/>
              </a:rPr>
              <a:t>CASE STUDY · PUBLIC HEALTH CAMPAIGN</a:t>
            </a:r>
            <a:endParaRPr lang="en-US" sz="1950" dirty="0"/>
          </a:p>
        </p:txBody>
      </p:sp>
      <p:sp>
        <p:nvSpPr>
          <p:cNvPr id="3" name="Text 1"/>
          <p:cNvSpPr/>
          <p:nvPr/>
        </p:nvSpPr>
        <p:spPr>
          <a:xfrm>
            <a:off x="857250" y="2994422"/>
            <a:ext cx="7882018" cy="1231106"/>
          </a:xfrm>
          <a:prstGeom prst="rect">
            <a:avLst/>
          </a:prstGeom>
          <a:noFill/>
          <a:ln/>
        </p:spPr>
        <p:txBody>
          <a:bodyPr wrap="square" lIns="25400" tIns="25400" rIns="25400" bIns="25400" rtlCol="0" anchor="t">
            <a:normAutofit fontScale="92500" lnSpcReduction="10000"/>
          </a:bodyPr>
          <a:lstStyle/>
          <a:p>
            <a:pPr marL="0" indent="0" algn="l">
              <a:lnSpc>
                <a:spcPct val="106169"/>
              </a:lnSpc>
              <a:buNone/>
            </a:pPr>
            <a:r>
              <a:rPr lang="en-US" sz="4350" dirty="0">
                <a:solidFill>
                  <a:srgbClr val="16211B"/>
                </a:solidFill>
                <a:latin typeface="Josefin Sans" pitchFamily="34" charset="0"/>
                <a:ea typeface="Josefin Sans" pitchFamily="34" charset="-122"/>
                <a:cs typeface="Josefin Sans" pitchFamily="34" charset="-120"/>
              </a:rPr>
              <a:t>HIV awareness and testing, Dominican Republic</a:t>
            </a:r>
            <a:endParaRPr lang="en-US" sz="4350" dirty="0"/>
          </a:p>
        </p:txBody>
      </p:sp>
      <p:sp>
        <p:nvSpPr>
          <p:cNvPr id="4" name="Text 2"/>
          <p:cNvSpPr/>
          <p:nvPr/>
        </p:nvSpPr>
        <p:spPr>
          <a:xfrm>
            <a:off x="857250" y="4473178"/>
            <a:ext cx="7882018" cy="2524125"/>
          </a:xfrm>
          <a:prstGeom prst="rect">
            <a:avLst/>
          </a:prstGeom>
          <a:noFill/>
          <a:ln/>
        </p:spPr>
        <p:txBody>
          <a:bodyPr wrap="square" lIns="25400" tIns="25400" rIns="25400" bIns="25400" rtlCol="0" anchor="t">
            <a:normAutofit/>
          </a:bodyPr>
          <a:lstStyle/>
          <a:p>
            <a:pPr marL="0" indent="0" algn="l">
              <a:lnSpc>
                <a:spcPct val="127941"/>
              </a:lnSpc>
              <a:buNone/>
            </a:pPr>
            <a:r>
              <a:rPr lang="en-US" sz="2175" dirty="0">
                <a:solidFill>
                  <a:srgbClr val="405046"/>
                </a:solidFill>
                <a:latin typeface="Karla" pitchFamily="34" charset="0"/>
                <a:ea typeface="Karla" pitchFamily="34" charset="-122"/>
                <a:cs typeface="Karla" pitchFamily="34" charset="-120"/>
              </a:rPr>
              <a:t>Designed to increase awareness, access to testing, and early intervention for HIV among youth, with a strong emphasis on community engagement and digital outreach. The campaign targeted individuals aged 15 to 34 and combined virtual education, in-person mobilization, and direct clinical services.</a:t>
            </a:r>
            <a:endParaRPr lang="en-US" sz="2175" dirty="0"/>
          </a:p>
        </p:txBody>
      </p:sp>
      <p:sp>
        <p:nvSpPr>
          <p:cNvPr id="5" name="Shape 3"/>
          <p:cNvSpPr/>
          <p:nvPr/>
        </p:nvSpPr>
        <p:spPr>
          <a:xfrm>
            <a:off x="857250" y="7302103"/>
            <a:ext cx="7652445" cy="9525"/>
          </a:xfrm>
          <a:prstGeom prst="rect">
            <a:avLst/>
          </a:prstGeom>
          <a:solidFill>
            <a:srgbClr val="CFC8B8"/>
          </a:solidFill>
          <a:ln/>
        </p:spPr>
        <p:txBody>
          <a:bodyPr/>
          <a:lstStyle/>
          <a:p>
            <a:endParaRPr lang="en-US"/>
          </a:p>
        </p:txBody>
      </p:sp>
      <p:sp>
        <p:nvSpPr>
          <p:cNvPr id="6" name="Text 4"/>
          <p:cNvSpPr/>
          <p:nvPr/>
        </p:nvSpPr>
        <p:spPr>
          <a:xfrm>
            <a:off x="857250" y="7597378"/>
            <a:ext cx="7882018" cy="514350"/>
          </a:xfrm>
          <a:prstGeom prst="rect">
            <a:avLst/>
          </a:prstGeom>
          <a:noFill/>
          <a:ln/>
        </p:spPr>
        <p:txBody>
          <a:bodyPr wrap="square" lIns="25400" tIns="25400" rIns="25400" bIns="25400" rtlCol="0" anchor="t">
            <a:normAutofit fontScale="92500"/>
          </a:bodyPr>
          <a:lstStyle/>
          <a:p>
            <a:pPr marL="0" indent="0" algn="l">
              <a:buNone/>
            </a:pPr>
            <a:r>
              <a:rPr lang="en-US" sz="1875" kern="0" spc="338" dirty="0">
                <a:solidFill>
                  <a:srgbClr val="7C8B80"/>
                </a:solidFill>
                <a:latin typeface="Josefin Sans" pitchFamily="34" charset="0"/>
                <a:ea typeface="Josefin Sans" pitchFamily="34" charset="-122"/>
                <a:cs typeface="Josefin Sans" pitchFamily="34" charset="-120"/>
              </a:rPr>
              <a:t>MULTILINGUAL · YOUTH 15–34 · DIGITAL AND FIELD</a:t>
            </a:r>
            <a:endParaRPr lang="en-US" sz="1875" dirty="0"/>
          </a:p>
        </p:txBody>
      </p:sp>
      <p:sp>
        <p:nvSpPr>
          <p:cNvPr id="7" name="Shape 5"/>
          <p:cNvSpPr/>
          <p:nvPr/>
        </p:nvSpPr>
        <p:spPr>
          <a:xfrm>
            <a:off x="9366945" y="0"/>
            <a:ext cx="8921055" cy="10287000"/>
          </a:xfrm>
          <a:prstGeom prst="rect">
            <a:avLst/>
          </a:prstGeom>
          <a:solidFill>
            <a:srgbClr val="33453B"/>
          </a:solidFill>
          <a:ln/>
        </p:spPr>
        <p:txBody>
          <a:bodyPr/>
          <a:lstStyle/>
          <a:p>
            <a:endParaRPr lang="en-US"/>
          </a:p>
        </p:txBody>
      </p:sp>
      <p:sp>
        <p:nvSpPr>
          <p:cNvPr id="8" name="Text 6"/>
          <p:cNvSpPr/>
          <p:nvPr/>
        </p:nvSpPr>
        <p:spPr>
          <a:xfrm>
            <a:off x="10090845" y="2962275"/>
            <a:ext cx="8220581"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468" dirty="0">
                <a:solidFill>
                  <a:srgbClr val="A98A4B"/>
                </a:solidFill>
                <a:latin typeface="Josefin Sans" pitchFamily="34" charset="0"/>
                <a:ea typeface="Josefin Sans" pitchFamily="34" charset="-122"/>
                <a:cs typeface="Josefin Sans" pitchFamily="34" charset="-120"/>
              </a:rPr>
              <a:t>KEY OBJECTIVES</a:t>
            </a:r>
            <a:endParaRPr lang="en-US" sz="1950" dirty="0"/>
          </a:p>
        </p:txBody>
      </p:sp>
      <p:sp>
        <p:nvSpPr>
          <p:cNvPr id="9" name="Shape 7"/>
          <p:cNvSpPr/>
          <p:nvPr/>
        </p:nvSpPr>
        <p:spPr>
          <a:xfrm>
            <a:off x="10090845" y="4733925"/>
            <a:ext cx="7473255" cy="9525"/>
          </a:xfrm>
          <a:prstGeom prst="rect">
            <a:avLst/>
          </a:prstGeom>
          <a:solidFill>
            <a:srgbClr val="F1EDE4">
              <a:alpha val="24000"/>
            </a:srgbClr>
          </a:solidFill>
          <a:ln/>
        </p:spPr>
        <p:txBody>
          <a:bodyPr/>
          <a:lstStyle/>
          <a:p>
            <a:endParaRPr lang="en-US"/>
          </a:p>
        </p:txBody>
      </p:sp>
      <p:sp>
        <p:nvSpPr>
          <p:cNvPr id="10" name="Text 8"/>
          <p:cNvSpPr/>
          <p:nvPr/>
        </p:nvSpPr>
        <p:spPr>
          <a:xfrm>
            <a:off x="10090845" y="3600450"/>
            <a:ext cx="359569" cy="866775"/>
          </a:xfrm>
          <a:prstGeom prst="rect">
            <a:avLst/>
          </a:prstGeom>
          <a:noFill/>
          <a:ln/>
        </p:spPr>
        <p:txBody>
          <a:bodyPr wrap="square" lIns="25400" tIns="25400" rIns="25400" bIns="25400" rtlCol="0" anchor="t">
            <a:normAutofit/>
          </a:bodyPr>
          <a:lstStyle/>
          <a:p>
            <a:pPr marL="0" indent="0" algn="l">
              <a:buNone/>
            </a:pPr>
            <a:r>
              <a:rPr lang="en-US" sz="2400" dirty="0">
                <a:solidFill>
                  <a:srgbClr val="A98A4B"/>
                </a:solidFill>
                <a:latin typeface="Josefin Sans" pitchFamily="34" charset="0"/>
                <a:ea typeface="Josefin Sans" pitchFamily="34" charset="-122"/>
                <a:cs typeface="Josefin Sans" pitchFamily="34" charset="-120"/>
              </a:rPr>
              <a:t>01</a:t>
            </a:r>
            <a:endParaRPr lang="en-US" sz="2400" dirty="0"/>
          </a:p>
        </p:txBody>
      </p:sp>
      <p:sp>
        <p:nvSpPr>
          <p:cNvPr id="11" name="Text 9"/>
          <p:cNvSpPr/>
          <p:nvPr/>
        </p:nvSpPr>
        <p:spPr>
          <a:xfrm>
            <a:off x="10679013" y="3600450"/>
            <a:ext cx="7091639" cy="866775"/>
          </a:xfrm>
          <a:prstGeom prst="rect">
            <a:avLst/>
          </a:prstGeom>
          <a:noFill/>
          <a:ln/>
        </p:spPr>
        <p:txBody>
          <a:bodyPr wrap="square" lIns="25400" tIns="25400" rIns="25400" bIns="25400" rtlCol="0" anchor="t">
            <a:normAutofit/>
          </a:bodyPr>
          <a:lstStyle/>
          <a:p>
            <a:pPr marL="0" indent="0" algn="l">
              <a:lnSpc>
                <a:spcPct val="120833"/>
              </a:lnSpc>
              <a:buNone/>
            </a:pPr>
            <a:r>
              <a:rPr lang="en-US" sz="2250" dirty="0">
                <a:solidFill>
                  <a:srgbClr val="F1EDE4"/>
                </a:solidFill>
                <a:latin typeface="Karla" pitchFamily="34" charset="0"/>
                <a:ea typeface="Karla" pitchFamily="34" charset="-122"/>
                <a:cs typeface="Karla" pitchFamily="34" charset="-120"/>
              </a:rPr>
              <a:t>Promote free and accessible HIV testing services for youth.</a:t>
            </a:r>
            <a:endParaRPr lang="en-US" sz="2250" dirty="0"/>
          </a:p>
        </p:txBody>
      </p:sp>
      <p:sp>
        <p:nvSpPr>
          <p:cNvPr id="12" name="Shape 10"/>
          <p:cNvSpPr/>
          <p:nvPr/>
        </p:nvSpPr>
        <p:spPr>
          <a:xfrm>
            <a:off x="10090845" y="6181725"/>
            <a:ext cx="7473255" cy="9525"/>
          </a:xfrm>
          <a:prstGeom prst="rect">
            <a:avLst/>
          </a:prstGeom>
          <a:solidFill>
            <a:srgbClr val="F1EDE4">
              <a:alpha val="24000"/>
            </a:srgbClr>
          </a:solidFill>
          <a:ln/>
        </p:spPr>
        <p:txBody>
          <a:bodyPr/>
          <a:lstStyle/>
          <a:p>
            <a:endParaRPr lang="en-US"/>
          </a:p>
        </p:txBody>
      </p:sp>
      <p:sp>
        <p:nvSpPr>
          <p:cNvPr id="13" name="Text 11"/>
          <p:cNvSpPr/>
          <p:nvPr/>
        </p:nvSpPr>
        <p:spPr>
          <a:xfrm>
            <a:off x="10090845" y="5048250"/>
            <a:ext cx="417463" cy="866775"/>
          </a:xfrm>
          <a:prstGeom prst="rect">
            <a:avLst/>
          </a:prstGeom>
          <a:noFill/>
          <a:ln/>
        </p:spPr>
        <p:txBody>
          <a:bodyPr wrap="square" lIns="25400" tIns="25400" rIns="25400" bIns="25400" rtlCol="0" anchor="t">
            <a:normAutofit/>
          </a:bodyPr>
          <a:lstStyle/>
          <a:p>
            <a:pPr marL="0" indent="0" algn="l">
              <a:buNone/>
            </a:pPr>
            <a:r>
              <a:rPr lang="en-US" sz="2400" dirty="0">
                <a:solidFill>
                  <a:srgbClr val="A98A4B"/>
                </a:solidFill>
                <a:latin typeface="Josefin Sans" pitchFamily="34" charset="0"/>
                <a:ea typeface="Josefin Sans" pitchFamily="34" charset="-122"/>
                <a:cs typeface="Josefin Sans" pitchFamily="34" charset="-120"/>
              </a:rPr>
              <a:t>02</a:t>
            </a:r>
            <a:endParaRPr lang="en-US" sz="2400" dirty="0"/>
          </a:p>
        </p:txBody>
      </p:sp>
      <p:sp>
        <p:nvSpPr>
          <p:cNvPr id="14" name="Text 12"/>
          <p:cNvSpPr/>
          <p:nvPr/>
        </p:nvSpPr>
        <p:spPr>
          <a:xfrm>
            <a:off x="10736907" y="5048250"/>
            <a:ext cx="7032008" cy="866775"/>
          </a:xfrm>
          <a:prstGeom prst="rect">
            <a:avLst/>
          </a:prstGeom>
          <a:noFill/>
          <a:ln/>
        </p:spPr>
        <p:txBody>
          <a:bodyPr wrap="square" lIns="25400" tIns="25400" rIns="25400" bIns="25400" rtlCol="0" anchor="t">
            <a:normAutofit/>
          </a:bodyPr>
          <a:lstStyle/>
          <a:p>
            <a:pPr marL="0" indent="0" algn="l">
              <a:lnSpc>
                <a:spcPct val="120833"/>
              </a:lnSpc>
              <a:buNone/>
            </a:pPr>
            <a:r>
              <a:rPr lang="en-US" sz="2250" dirty="0">
                <a:solidFill>
                  <a:srgbClr val="F1EDE4"/>
                </a:solidFill>
                <a:latin typeface="Karla" pitchFamily="34" charset="0"/>
                <a:ea typeface="Karla" pitchFamily="34" charset="-122"/>
                <a:cs typeface="Karla" pitchFamily="34" charset="-120"/>
              </a:rPr>
              <a:t>Increase awareness and reduce stigma through culturally tailored messaging.</a:t>
            </a:r>
            <a:endParaRPr lang="en-US" sz="2250" dirty="0"/>
          </a:p>
        </p:txBody>
      </p:sp>
      <p:sp>
        <p:nvSpPr>
          <p:cNvPr id="15" name="Text 13"/>
          <p:cNvSpPr/>
          <p:nvPr/>
        </p:nvSpPr>
        <p:spPr>
          <a:xfrm>
            <a:off x="10090845" y="6496050"/>
            <a:ext cx="422821" cy="866775"/>
          </a:xfrm>
          <a:prstGeom prst="rect">
            <a:avLst/>
          </a:prstGeom>
          <a:noFill/>
          <a:ln/>
        </p:spPr>
        <p:txBody>
          <a:bodyPr wrap="square" lIns="25400" tIns="25400" rIns="25400" bIns="25400" rtlCol="0" anchor="t">
            <a:normAutofit/>
          </a:bodyPr>
          <a:lstStyle/>
          <a:p>
            <a:pPr marL="0" indent="0" algn="l">
              <a:buNone/>
            </a:pPr>
            <a:r>
              <a:rPr lang="en-US" sz="2400" dirty="0">
                <a:solidFill>
                  <a:srgbClr val="A98A4B"/>
                </a:solidFill>
                <a:latin typeface="Josefin Sans" pitchFamily="34" charset="0"/>
                <a:ea typeface="Josefin Sans" pitchFamily="34" charset="-122"/>
                <a:cs typeface="Josefin Sans" pitchFamily="34" charset="-120"/>
              </a:rPr>
              <a:t>03</a:t>
            </a:r>
            <a:endParaRPr lang="en-US" sz="2400" dirty="0"/>
          </a:p>
        </p:txBody>
      </p:sp>
      <p:sp>
        <p:nvSpPr>
          <p:cNvPr id="16" name="Text 14"/>
          <p:cNvSpPr/>
          <p:nvPr/>
        </p:nvSpPr>
        <p:spPr>
          <a:xfrm>
            <a:off x="10742265" y="6496050"/>
            <a:ext cx="7026490" cy="866775"/>
          </a:xfrm>
          <a:prstGeom prst="rect">
            <a:avLst/>
          </a:prstGeom>
          <a:noFill/>
          <a:ln/>
        </p:spPr>
        <p:txBody>
          <a:bodyPr wrap="square" lIns="25400" tIns="25400" rIns="25400" bIns="25400" rtlCol="0" anchor="t">
            <a:normAutofit/>
          </a:bodyPr>
          <a:lstStyle/>
          <a:p>
            <a:pPr marL="0" indent="0" algn="l">
              <a:lnSpc>
                <a:spcPct val="120833"/>
              </a:lnSpc>
              <a:buNone/>
            </a:pPr>
            <a:r>
              <a:rPr lang="en-US" sz="2250" dirty="0">
                <a:solidFill>
                  <a:srgbClr val="F1EDE4"/>
                </a:solidFill>
                <a:latin typeface="Karla" pitchFamily="34" charset="0"/>
                <a:ea typeface="Karla" pitchFamily="34" charset="-122"/>
                <a:cs typeface="Karla" pitchFamily="34" charset="-120"/>
              </a:rPr>
              <a:t>Connect newly diagnosed individuals with treatment and support services.</a:t>
            </a:r>
            <a:endParaRPr lang="en-US" sz="22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33453B"/>
        </a:solidFill>
        <a:effectLst/>
      </p:bgPr>
    </p:bg>
    <p:spTree>
      <p:nvGrpSpPr>
        <p:cNvPr id="1" name=""/>
        <p:cNvGrpSpPr/>
        <p:nvPr/>
      </p:nvGrpSpPr>
      <p:grpSpPr>
        <a:xfrm>
          <a:off x="0" y="0"/>
          <a:ext cx="0" cy="0"/>
          <a:chOff x="0" y="0"/>
          <a:chExt cx="0" cy="0"/>
        </a:xfrm>
      </p:grpSpPr>
      <p:sp>
        <p:nvSpPr>
          <p:cNvPr id="2" name="Text 0"/>
          <p:cNvSpPr/>
          <p:nvPr/>
        </p:nvSpPr>
        <p:spPr>
          <a:xfrm>
            <a:off x="857250" y="704850"/>
            <a:ext cx="11921594"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663" dirty="0">
                <a:solidFill>
                  <a:srgbClr val="A98A4B"/>
                </a:solidFill>
                <a:latin typeface="Josefin Sans" pitchFamily="34" charset="0"/>
                <a:ea typeface="Josefin Sans" pitchFamily="34" charset="-122"/>
                <a:cs typeface="Josefin Sans" pitchFamily="34" charset="-120"/>
              </a:rPr>
              <a:t>HIV CAMPAIGN · FROM REACH TO DIAGNOSIS</a:t>
            </a:r>
            <a:endParaRPr lang="en-US" sz="1950" dirty="0"/>
          </a:p>
        </p:txBody>
      </p:sp>
      <p:sp>
        <p:nvSpPr>
          <p:cNvPr id="3" name="Text 1"/>
          <p:cNvSpPr/>
          <p:nvPr/>
        </p:nvSpPr>
        <p:spPr>
          <a:xfrm>
            <a:off x="857250" y="1209675"/>
            <a:ext cx="11921594" cy="603498"/>
          </a:xfrm>
          <a:prstGeom prst="rect">
            <a:avLst/>
          </a:prstGeom>
          <a:noFill/>
          <a:ln/>
        </p:spPr>
        <p:txBody>
          <a:bodyPr wrap="square" lIns="25400" tIns="25400" rIns="25400" bIns="25400" rtlCol="0" anchor="t">
            <a:normAutofit fontScale="92500" lnSpcReduction="20000"/>
          </a:bodyPr>
          <a:lstStyle/>
          <a:p>
            <a:pPr marL="0" indent="0" algn="l">
              <a:lnSpc>
                <a:spcPct val="106000"/>
              </a:lnSpc>
              <a:buNone/>
            </a:pPr>
            <a:r>
              <a:rPr lang="en-US" sz="4200" dirty="0">
                <a:solidFill>
                  <a:srgbClr val="F1EDE4"/>
                </a:solidFill>
                <a:latin typeface="Josefin Sans" pitchFamily="34" charset="0"/>
                <a:ea typeface="Josefin Sans" pitchFamily="34" charset="-122"/>
                <a:cs typeface="Josefin Sans" pitchFamily="34" charset="-120"/>
              </a:rPr>
              <a:t>What 125,000 impressions actually converted to</a:t>
            </a:r>
            <a:endParaRPr lang="en-US" sz="4200" dirty="0"/>
          </a:p>
        </p:txBody>
      </p:sp>
      <p:sp>
        <p:nvSpPr>
          <p:cNvPr id="4" name="Text 2"/>
          <p:cNvSpPr/>
          <p:nvPr/>
        </p:nvSpPr>
        <p:spPr>
          <a:xfrm>
            <a:off x="12132945" y="1057126"/>
            <a:ext cx="5297805" cy="756047"/>
          </a:xfrm>
          <a:prstGeom prst="rect">
            <a:avLst/>
          </a:prstGeom>
          <a:noFill/>
          <a:ln/>
        </p:spPr>
        <p:txBody>
          <a:bodyPr wrap="square" lIns="25400" tIns="25400" rIns="25400" bIns="25400" rtlCol="0" anchor="t">
            <a:normAutofit/>
          </a:bodyPr>
          <a:lstStyle/>
          <a:p>
            <a:pPr marL="0" indent="0" algn="r">
              <a:lnSpc>
                <a:spcPct val="121613"/>
              </a:lnSpc>
              <a:buNone/>
            </a:pPr>
            <a:r>
              <a:rPr lang="en-US" sz="1950" dirty="0">
                <a:solidFill>
                  <a:srgbClr val="C3CDBF"/>
                </a:solidFill>
                <a:latin typeface="Karla" pitchFamily="34" charset="0"/>
                <a:ea typeface="Karla" pitchFamily="34" charset="-122"/>
                <a:cs typeface="Karla" pitchFamily="34" charset="-120"/>
              </a:rPr>
              <a:t>Every step down is a smaller number and a larger claim.</a:t>
            </a:r>
            <a:endParaRPr lang="en-US" sz="1950" dirty="0"/>
          </a:p>
        </p:txBody>
      </p:sp>
      <p:sp>
        <p:nvSpPr>
          <p:cNvPr id="5" name="Shape 3"/>
          <p:cNvSpPr/>
          <p:nvPr/>
        </p:nvSpPr>
        <p:spPr>
          <a:xfrm>
            <a:off x="857250" y="2721025"/>
            <a:ext cx="12153900" cy="990600"/>
          </a:xfrm>
          <a:prstGeom prst="rect">
            <a:avLst/>
          </a:prstGeom>
          <a:solidFill>
            <a:srgbClr val="F1EDE4">
              <a:alpha val="14000"/>
            </a:srgbClr>
          </a:solidFill>
          <a:ln/>
        </p:spPr>
        <p:txBody>
          <a:bodyPr/>
          <a:lstStyle/>
          <a:p>
            <a:endParaRPr lang="en-US"/>
          </a:p>
        </p:txBody>
      </p:sp>
      <p:sp>
        <p:nvSpPr>
          <p:cNvPr id="6" name="Text 4"/>
          <p:cNvSpPr/>
          <p:nvPr/>
        </p:nvSpPr>
        <p:spPr>
          <a:xfrm>
            <a:off x="1162050" y="2949625"/>
            <a:ext cx="11908917" cy="571500"/>
          </a:xfrm>
          <a:prstGeom prst="rect">
            <a:avLst/>
          </a:prstGeom>
          <a:noFill/>
          <a:ln/>
        </p:spPr>
        <p:txBody>
          <a:bodyPr wrap="square" lIns="25400" tIns="25400" rIns="25400" bIns="25400" rtlCol="0" anchor="t">
            <a:normAutofit fontScale="92500" lnSpcReduction="20000"/>
          </a:bodyPr>
          <a:lstStyle/>
          <a:p>
            <a:pPr marL="0" indent="0" algn="l">
              <a:buNone/>
            </a:pPr>
            <a:r>
              <a:rPr lang="en-US" sz="4200" dirty="0">
                <a:solidFill>
                  <a:srgbClr val="C3CDBF"/>
                </a:solidFill>
                <a:latin typeface="Josefin Sans" pitchFamily="34" charset="0"/>
                <a:ea typeface="Josefin Sans" pitchFamily="34" charset="-122"/>
                <a:cs typeface="Josefin Sans" pitchFamily="34" charset="-120"/>
              </a:rPr>
              <a:t>125,000+</a:t>
            </a:r>
            <a:endParaRPr lang="en-US" sz="4200" dirty="0"/>
          </a:p>
        </p:txBody>
      </p:sp>
      <p:sp>
        <p:nvSpPr>
          <p:cNvPr id="7" name="Text 5"/>
          <p:cNvSpPr/>
          <p:nvPr/>
        </p:nvSpPr>
        <p:spPr>
          <a:xfrm>
            <a:off x="13335000" y="3029694"/>
            <a:ext cx="4505325" cy="411361"/>
          </a:xfrm>
          <a:prstGeom prst="rect">
            <a:avLst/>
          </a:prstGeom>
          <a:noFill/>
          <a:ln/>
        </p:spPr>
        <p:txBody>
          <a:bodyPr wrap="square" lIns="25400" tIns="25400" rIns="25400" bIns="25400" rtlCol="0" anchor="t">
            <a:normAutofit/>
          </a:bodyPr>
          <a:lstStyle/>
          <a:p>
            <a:pPr marL="0" indent="0" algn="l">
              <a:lnSpc>
                <a:spcPct val="118788"/>
              </a:lnSpc>
              <a:buNone/>
            </a:pPr>
            <a:r>
              <a:rPr lang="en-US" sz="2100" dirty="0">
                <a:solidFill>
                  <a:srgbClr val="C3CDBF"/>
                </a:solidFill>
                <a:latin typeface="Karla" pitchFamily="34" charset="0"/>
                <a:ea typeface="Karla" pitchFamily="34" charset="-122"/>
                <a:cs typeface="Karla" pitchFamily="34" charset="-120"/>
              </a:rPr>
              <a:t>Social media impressions</a:t>
            </a:r>
            <a:endParaRPr lang="en-US" sz="2100" dirty="0"/>
          </a:p>
        </p:txBody>
      </p:sp>
      <p:sp>
        <p:nvSpPr>
          <p:cNvPr id="8" name="Shape 6"/>
          <p:cNvSpPr/>
          <p:nvPr/>
        </p:nvSpPr>
        <p:spPr>
          <a:xfrm>
            <a:off x="857250" y="3883075"/>
            <a:ext cx="9227790" cy="990600"/>
          </a:xfrm>
          <a:prstGeom prst="rect">
            <a:avLst/>
          </a:prstGeom>
          <a:solidFill>
            <a:srgbClr val="F1EDE4">
              <a:alpha val="22000"/>
            </a:srgbClr>
          </a:solidFill>
          <a:ln/>
        </p:spPr>
        <p:txBody>
          <a:bodyPr/>
          <a:lstStyle/>
          <a:p>
            <a:endParaRPr lang="en-US"/>
          </a:p>
        </p:txBody>
      </p:sp>
      <p:sp>
        <p:nvSpPr>
          <p:cNvPr id="9" name="Text 7"/>
          <p:cNvSpPr/>
          <p:nvPr/>
        </p:nvSpPr>
        <p:spPr>
          <a:xfrm>
            <a:off x="1162050" y="4111675"/>
            <a:ext cx="8895024" cy="571500"/>
          </a:xfrm>
          <a:prstGeom prst="rect">
            <a:avLst/>
          </a:prstGeom>
          <a:noFill/>
          <a:ln/>
        </p:spPr>
        <p:txBody>
          <a:bodyPr wrap="square" lIns="25400" tIns="25400" rIns="25400" bIns="25400" rtlCol="0" anchor="t">
            <a:normAutofit fontScale="92500" lnSpcReduction="20000"/>
          </a:bodyPr>
          <a:lstStyle/>
          <a:p>
            <a:pPr marL="0" indent="0" algn="l">
              <a:buNone/>
            </a:pPr>
            <a:r>
              <a:rPr lang="en-US" sz="4200" dirty="0">
                <a:solidFill>
                  <a:srgbClr val="C3CDBF"/>
                </a:solidFill>
                <a:latin typeface="Josefin Sans" pitchFamily="34" charset="0"/>
                <a:ea typeface="Josefin Sans" pitchFamily="34" charset="-122"/>
                <a:cs typeface="Josefin Sans" pitchFamily="34" charset="-120"/>
              </a:rPr>
              <a:t>15,000+</a:t>
            </a:r>
            <a:endParaRPr lang="en-US" sz="4200" dirty="0"/>
          </a:p>
        </p:txBody>
      </p:sp>
      <p:sp>
        <p:nvSpPr>
          <p:cNvPr id="10" name="Text 8"/>
          <p:cNvSpPr/>
          <p:nvPr/>
        </p:nvSpPr>
        <p:spPr>
          <a:xfrm>
            <a:off x="10408890" y="4191744"/>
            <a:ext cx="7724046" cy="411361"/>
          </a:xfrm>
          <a:prstGeom prst="rect">
            <a:avLst/>
          </a:prstGeom>
          <a:noFill/>
          <a:ln/>
        </p:spPr>
        <p:txBody>
          <a:bodyPr wrap="square" lIns="25400" tIns="25400" rIns="25400" bIns="25400" rtlCol="0" anchor="t">
            <a:normAutofit/>
          </a:bodyPr>
          <a:lstStyle/>
          <a:p>
            <a:pPr marL="0" indent="0" algn="l">
              <a:lnSpc>
                <a:spcPct val="118788"/>
              </a:lnSpc>
              <a:buNone/>
            </a:pPr>
            <a:r>
              <a:rPr lang="en-US" sz="2100" dirty="0">
                <a:solidFill>
                  <a:srgbClr val="C3CDBF"/>
                </a:solidFill>
                <a:latin typeface="Karla" pitchFamily="34" charset="0"/>
                <a:ea typeface="Karla" pitchFamily="34" charset="-122"/>
                <a:cs typeface="Karla" pitchFamily="34" charset="-120"/>
              </a:rPr>
              <a:t>Clicks through to the informational website</a:t>
            </a:r>
            <a:endParaRPr lang="en-US" sz="2100" dirty="0"/>
          </a:p>
        </p:txBody>
      </p:sp>
      <p:sp>
        <p:nvSpPr>
          <p:cNvPr id="11" name="Shape 9"/>
          <p:cNvSpPr/>
          <p:nvPr/>
        </p:nvSpPr>
        <p:spPr>
          <a:xfrm>
            <a:off x="857250" y="5045125"/>
            <a:ext cx="7239000" cy="990600"/>
          </a:xfrm>
          <a:prstGeom prst="rect">
            <a:avLst/>
          </a:prstGeom>
          <a:solidFill>
            <a:srgbClr val="A98A4B">
              <a:alpha val="50000"/>
            </a:srgbClr>
          </a:solidFill>
          <a:ln/>
        </p:spPr>
        <p:txBody>
          <a:bodyPr/>
          <a:lstStyle/>
          <a:p>
            <a:endParaRPr lang="en-US"/>
          </a:p>
        </p:txBody>
      </p:sp>
      <p:sp>
        <p:nvSpPr>
          <p:cNvPr id="12" name="Text 10"/>
          <p:cNvSpPr/>
          <p:nvPr/>
        </p:nvSpPr>
        <p:spPr>
          <a:xfrm>
            <a:off x="1162050" y="5273725"/>
            <a:ext cx="6846570" cy="571500"/>
          </a:xfrm>
          <a:prstGeom prst="rect">
            <a:avLst/>
          </a:prstGeom>
          <a:noFill/>
          <a:ln/>
        </p:spPr>
        <p:txBody>
          <a:bodyPr wrap="square" lIns="25400" tIns="25400" rIns="25400" bIns="25400" rtlCol="0" anchor="t">
            <a:normAutofit fontScale="92500" lnSpcReduction="20000"/>
          </a:bodyPr>
          <a:lstStyle/>
          <a:p>
            <a:pPr marL="0" indent="0" algn="l">
              <a:buNone/>
            </a:pPr>
            <a:r>
              <a:rPr lang="en-US" sz="4200" dirty="0">
                <a:solidFill>
                  <a:srgbClr val="F1EDE4"/>
                </a:solidFill>
                <a:latin typeface="Josefin Sans" pitchFamily="34" charset="0"/>
                <a:ea typeface="Josefin Sans" pitchFamily="34" charset="-122"/>
                <a:cs typeface="Josefin Sans" pitchFamily="34" charset="-120"/>
              </a:rPr>
              <a:t>960</a:t>
            </a:r>
            <a:endParaRPr lang="en-US" sz="4200" dirty="0"/>
          </a:p>
        </p:txBody>
      </p:sp>
      <p:sp>
        <p:nvSpPr>
          <p:cNvPr id="13" name="Text 11"/>
          <p:cNvSpPr/>
          <p:nvPr/>
        </p:nvSpPr>
        <p:spPr>
          <a:xfrm>
            <a:off x="8420100" y="5353794"/>
            <a:ext cx="9911715" cy="411361"/>
          </a:xfrm>
          <a:prstGeom prst="rect">
            <a:avLst/>
          </a:prstGeom>
          <a:noFill/>
          <a:ln/>
        </p:spPr>
        <p:txBody>
          <a:bodyPr wrap="square" lIns="25400" tIns="25400" rIns="25400" bIns="25400" rtlCol="0" anchor="t">
            <a:normAutofit/>
          </a:bodyPr>
          <a:lstStyle/>
          <a:p>
            <a:pPr marL="0" indent="0" algn="l">
              <a:lnSpc>
                <a:spcPct val="118788"/>
              </a:lnSpc>
              <a:buNone/>
            </a:pPr>
            <a:r>
              <a:rPr lang="en-US" sz="2100" dirty="0">
                <a:solidFill>
                  <a:srgbClr val="C3CDBF"/>
                </a:solidFill>
                <a:latin typeface="Karla" pitchFamily="34" charset="0"/>
                <a:ea typeface="Karla" pitchFamily="34" charset="-122"/>
                <a:cs typeface="Karla" pitchFamily="34" charset="-120"/>
              </a:rPr>
              <a:t>Engaged directly at community events and focus groups</a:t>
            </a:r>
            <a:endParaRPr lang="en-US" sz="2100" dirty="0"/>
          </a:p>
        </p:txBody>
      </p:sp>
      <p:sp>
        <p:nvSpPr>
          <p:cNvPr id="14" name="Shape 12"/>
          <p:cNvSpPr/>
          <p:nvPr/>
        </p:nvSpPr>
        <p:spPr>
          <a:xfrm>
            <a:off x="857250" y="6207175"/>
            <a:ext cx="5250061" cy="990600"/>
          </a:xfrm>
          <a:prstGeom prst="rect">
            <a:avLst/>
          </a:prstGeom>
          <a:solidFill>
            <a:srgbClr val="A98A4B">
              <a:alpha val="80000"/>
            </a:srgbClr>
          </a:solidFill>
          <a:ln/>
        </p:spPr>
        <p:txBody>
          <a:bodyPr/>
          <a:lstStyle/>
          <a:p>
            <a:endParaRPr lang="en-US"/>
          </a:p>
        </p:txBody>
      </p:sp>
      <p:sp>
        <p:nvSpPr>
          <p:cNvPr id="15" name="Text 13"/>
          <p:cNvSpPr/>
          <p:nvPr/>
        </p:nvSpPr>
        <p:spPr>
          <a:xfrm>
            <a:off x="1162050" y="6435775"/>
            <a:ext cx="4797963" cy="571500"/>
          </a:xfrm>
          <a:prstGeom prst="rect">
            <a:avLst/>
          </a:prstGeom>
          <a:noFill/>
          <a:ln/>
        </p:spPr>
        <p:txBody>
          <a:bodyPr wrap="square" lIns="25400" tIns="25400" rIns="25400" bIns="25400" rtlCol="0" anchor="t">
            <a:normAutofit fontScale="92500" lnSpcReduction="20000"/>
          </a:bodyPr>
          <a:lstStyle/>
          <a:p>
            <a:pPr marL="0" indent="0" algn="l">
              <a:buNone/>
            </a:pPr>
            <a:r>
              <a:rPr lang="en-US" sz="4200" dirty="0">
                <a:solidFill>
                  <a:srgbClr val="F1EDE4"/>
                </a:solidFill>
                <a:latin typeface="Josefin Sans" pitchFamily="34" charset="0"/>
                <a:ea typeface="Josefin Sans" pitchFamily="34" charset="-122"/>
                <a:cs typeface="Josefin Sans" pitchFamily="34" charset="-120"/>
              </a:rPr>
              <a:t>580</a:t>
            </a:r>
            <a:endParaRPr lang="en-US" sz="4200" dirty="0"/>
          </a:p>
        </p:txBody>
      </p:sp>
      <p:sp>
        <p:nvSpPr>
          <p:cNvPr id="16" name="Text 14"/>
          <p:cNvSpPr/>
          <p:nvPr/>
        </p:nvSpPr>
        <p:spPr>
          <a:xfrm>
            <a:off x="6431161" y="6515844"/>
            <a:ext cx="12099548" cy="411361"/>
          </a:xfrm>
          <a:prstGeom prst="rect">
            <a:avLst/>
          </a:prstGeom>
          <a:noFill/>
          <a:ln/>
        </p:spPr>
        <p:txBody>
          <a:bodyPr wrap="square" lIns="25400" tIns="25400" rIns="25400" bIns="25400" rtlCol="0" anchor="t">
            <a:normAutofit/>
          </a:bodyPr>
          <a:lstStyle/>
          <a:p>
            <a:pPr marL="0" indent="0" algn="l">
              <a:lnSpc>
                <a:spcPct val="118788"/>
              </a:lnSpc>
              <a:buNone/>
            </a:pPr>
            <a:r>
              <a:rPr lang="en-US" sz="2100" dirty="0">
                <a:solidFill>
                  <a:srgbClr val="C3CDBF"/>
                </a:solidFill>
                <a:latin typeface="Karla" pitchFamily="34" charset="0"/>
                <a:ea typeface="Karla" pitchFamily="34" charset="-122"/>
                <a:cs typeface="Karla" pitchFamily="34" charset="-120"/>
              </a:rPr>
              <a:t>Young people received HIV testing</a:t>
            </a:r>
            <a:endParaRPr lang="en-US" sz="2100" dirty="0"/>
          </a:p>
        </p:txBody>
      </p:sp>
      <p:sp>
        <p:nvSpPr>
          <p:cNvPr id="17" name="Shape 15"/>
          <p:cNvSpPr/>
          <p:nvPr/>
        </p:nvSpPr>
        <p:spPr>
          <a:xfrm>
            <a:off x="857250" y="7369225"/>
            <a:ext cx="3467100" cy="990600"/>
          </a:xfrm>
          <a:prstGeom prst="rect">
            <a:avLst/>
          </a:prstGeom>
          <a:solidFill>
            <a:srgbClr val="A98A4B"/>
          </a:solidFill>
          <a:ln/>
        </p:spPr>
        <p:txBody>
          <a:bodyPr/>
          <a:lstStyle/>
          <a:p>
            <a:endParaRPr lang="en-US"/>
          </a:p>
        </p:txBody>
      </p:sp>
      <p:sp>
        <p:nvSpPr>
          <p:cNvPr id="18" name="Text 16"/>
          <p:cNvSpPr/>
          <p:nvPr/>
        </p:nvSpPr>
        <p:spPr>
          <a:xfrm>
            <a:off x="1162050" y="7597825"/>
            <a:ext cx="2961513" cy="571500"/>
          </a:xfrm>
          <a:prstGeom prst="rect">
            <a:avLst/>
          </a:prstGeom>
          <a:noFill/>
          <a:ln/>
        </p:spPr>
        <p:txBody>
          <a:bodyPr wrap="square" lIns="25400" tIns="25400" rIns="25400" bIns="25400" rtlCol="0" anchor="t">
            <a:normAutofit fontScale="92500" lnSpcReduction="20000"/>
          </a:bodyPr>
          <a:lstStyle/>
          <a:p>
            <a:pPr marL="0" indent="0" algn="l">
              <a:buNone/>
            </a:pPr>
            <a:r>
              <a:rPr lang="en-US" sz="4200" dirty="0">
                <a:solidFill>
                  <a:srgbClr val="16211B"/>
                </a:solidFill>
                <a:latin typeface="Josefin Sans" pitchFamily="34" charset="0"/>
                <a:ea typeface="Josefin Sans" pitchFamily="34" charset="-122"/>
                <a:cs typeface="Josefin Sans" pitchFamily="34" charset="-120"/>
              </a:rPr>
              <a:t>36</a:t>
            </a:r>
            <a:endParaRPr lang="en-US" sz="4200" dirty="0"/>
          </a:p>
        </p:txBody>
      </p:sp>
      <p:sp>
        <p:nvSpPr>
          <p:cNvPr id="19" name="Text 17"/>
          <p:cNvSpPr/>
          <p:nvPr/>
        </p:nvSpPr>
        <p:spPr>
          <a:xfrm>
            <a:off x="4648200" y="7677894"/>
            <a:ext cx="14060805" cy="411361"/>
          </a:xfrm>
          <a:prstGeom prst="rect">
            <a:avLst/>
          </a:prstGeom>
          <a:noFill/>
          <a:ln/>
        </p:spPr>
        <p:txBody>
          <a:bodyPr wrap="square" lIns="25400" tIns="25400" rIns="25400" bIns="25400" rtlCol="0" anchor="t">
            <a:normAutofit/>
          </a:bodyPr>
          <a:lstStyle/>
          <a:p>
            <a:pPr marL="0" indent="0" algn="l">
              <a:lnSpc>
                <a:spcPct val="118788"/>
              </a:lnSpc>
              <a:buNone/>
            </a:pPr>
            <a:r>
              <a:rPr lang="en-US" sz="2100" dirty="0">
                <a:solidFill>
                  <a:srgbClr val="C3CDBF"/>
                </a:solidFill>
                <a:latin typeface="Karla" pitchFamily="34" charset="0"/>
                <a:ea typeface="Karla" pitchFamily="34" charset="-122"/>
                <a:cs typeface="Karla" pitchFamily="34" charset="-120"/>
              </a:rPr>
              <a:t>Newly diagnosed, previously unaware</a:t>
            </a:r>
            <a:endParaRPr lang="en-US" sz="2100" dirty="0"/>
          </a:p>
        </p:txBody>
      </p:sp>
      <p:sp>
        <p:nvSpPr>
          <p:cNvPr id="20" name="Shape 18"/>
          <p:cNvSpPr/>
          <p:nvPr/>
        </p:nvSpPr>
        <p:spPr>
          <a:xfrm>
            <a:off x="857250" y="9172575"/>
            <a:ext cx="16573500" cy="9525"/>
          </a:xfrm>
          <a:prstGeom prst="rect">
            <a:avLst/>
          </a:prstGeom>
          <a:solidFill>
            <a:srgbClr val="F1EDE4">
              <a:alpha val="22000"/>
            </a:srgbClr>
          </a:solidFill>
          <a:ln/>
        </p:spPr>
        <p:txBody>
          <a:bodyPr/>
          <a:lstStyle/>
          <a:p>
            <a:endParaRPr lang="en-US"/>
          </a:p>
        </p:txBody>
      </p:sp>
      <p:sp>
        <p:nvSpPr>
          <p:cNvPr id="21" name="Text 19"/>
          <p:cNvSpPr/>
          <p:nvPr/>
        </p:nvSpPr>
        <p:spPr>
          <a:xfrm>
            <a:off x="857250" y="9391650"/>
            <a:ext cx="17070705" cy="342900"/>
          </a:xfrm>
          <a:prstGeom prst="rect">
            <a:avLst/>
          </a:prstGeom>
          <a:noFill/>
          <a:ln/>
        </p:spPr>
        <p:txBody>
          <a:bodyPr wrap="square" lIns="25400" tIns="25400" rIns="25400" bIns="25400" rtlCol="0" anchor="t">
            <a:normAutofit lnSpcReduction="10000"/>
          </a:bodyPr>
          <a:lstStyle/>
          <a:p>
            <a:pPr marL="0" indent="0" algn="l">
              <a:buNone/>
            </a:pPr>
            <a:r>
              <a:rPr lang="en-US" sz="2025" dirty="0">
                <a:solidFill>
                  <a:srgbClr val="C3CDBF"/>
                </a:solidFill>
                <a:latin typeface="Karla" pitchFamily="34" charset="0"/>
                <a:ea typeface="Karla" pitchFamily="34" charset="-122"/>
                <a:cs typeface="Karla" pitchFamily="34" charset="-120"/>
              </a:rPr>
              <a:t>A 6.2% discovery rate · Dominican Republic · Ages 15–34 · Virtual education, in-person mobilization, direct clinical services</a:t>
            </a:r>
            <a:endParaRPr lang="en-US" sz="2025"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AF8F3"/>
        </a:solidFill>
        <a:effectLst/>
      </p:bgPr>
    </p:bg>
    <p:spTree>
      <p:nvGrpSpPr>
        <p:cNvPr id="1" name=""/>
        <p:cNvGrpSpPr/>
        <p:nvPr/>
      </p:nvGrpSpPr>
      <p:grpSpPr>
        <a:xfrm>
          <a:off x="0" y="0"/>
          <a:ext cx="0" cy="0"/>
          <a:chOff x="0" y="0"/>
          <a:chExt cx="0" cy="0"/>
        </a:xfrm>
      </p:grpSpPr>
      <p:sp>
        <p:nvSpPr>
          <p:cNvPr id="2" name="Text 0"/>
          <p:cNvSpPr/>
          <p:nvPr/>
        </p:nvSpPr>
        <p:spPr>
          <a:xfrm>
            <a:off x="857250" y="704850"/>
            <a:ext cx="10331470"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663" dirty="0">
                <a:solidFill>
                  <a:srgbClr val="A98A4B"/>
                </a:solidFill>
                <a:latin typeface="Josefin Sans" pitchFamily="34" charset="0"/>
                <a:ea typeface="Josefin Sans" pitchFamily="34" charset="-122"/>
                <a:cs typeface="Josefin Sans" pitchFamily="34" charset="-120"/>
              </a:rPr>
              <a:t>CALIFORNIA SERVICE CORPS · EVENT CREATIVE</a:t>
            </a:r>
            <a:endParaRPr lang="en-US" sz="1950" dirty="0"/>
          </a:p>
        </p:txBody>
      </p:sp>
      <p:sp>
        <p:nvSpPr>
          <p:cNvPr id="3" name="Text 1"/>
          <p:cNvSpPr/>
          <p:nvPr/>
        </p:nvSpPr>
        <p:spPr>
          <a:xfrm>
            <a:off x="857250" y="1209675"/>
            <a:ext cx="10331470" cy="623590"/>
          </a:xfrm>
          <a:prstGeom prst="rect">
            <a:avLst/>
          </a:prstGeom>
          <a:noFill/>
          <a:ln/>
        </p:spPr>
        <p:txBody>
          <a:bodyPr wrap="square" lIns="25400" tIns="25400" rIns="25400" bIns="25400" rtlCol="0" anchor="t">
            <a:normAutofit fontScale="92500" lnSpcReduction="20000"/>
          </a:bodyPr>
          <a:lstStyle/>
          <a:p>
            <a:pPr marL="0" indent="0" algn="l">
              <a:lnSpc>
                <a:spcPct val="104203"/>
              </a:lnSpc>
              <a:buNone/>
            </a:pPr>
            <a:r>
              <a:rPr lang="en-US" sz="4350" dirty="0">
                <a:solidFill>
                  <a:srgbClr val="16211B"/>
                </a:solidFill>
                <a:latin typeface="Josefin Sans" pitchFamily="34" charset="0"/>
                <a:ea typeface="Josefin Sans" pitchFamily="34" charset="-122"/>
                <a:cs typeface="Josefin Sans" pitchFamily="34" charset="-120"/>
              </a:rPr>
              <a:t>Four regions, one recognisable invitation</a:t>
            </a:r>
            <a:endParaRPr lang="en-US" sz="4350" dirty="0"/>
          </a:p>
        </p:txBody>
      </p:sp>
      <p:sp>
        <p:nvSpPr>
          <p:cNvPr id="4" name="Text 2"/>
          <p:cNvSpPr/>
          <p:nvPr/>
        </p:nvSpPr>
        <p:spPr>
          <a:xfrm>
            <a:off x="11151870" y="718245"/>
            <a:ext cx="6278880" cy="1115020"/>
          </a:xfrm>
          <a:prstGeom prst="rect">
            <a:avLst/>
          </a:prstGeom>
          <a:noFill/>
          <a:ln/>
        </p:spPr>
        <p:txBody>
          <a:bodyPr wrap="square" lIns="25400" tIns="25400" rIns="25400" bIns="25400" rtlCol="0" anchor="t">
            <a:normAutofit/>
          </a:bodyPr>
          <a:lstStyle/>
          <a:p>
            <a:pPr marL="0" indent="0" algn="r">
              <a:lnSpc>
                <a:spcPct val="121613"/>
              </a:lnSpc>
              <a:buNone/>
            </a:pPr>
            <a:r>
              <a:rPr lang="en-US" sz="1950" dirty="0">
                <a:solidFill>
                  <a:srgbClr val="405046"/>
                </a:solidFill>
                <a:latin typeface="Karla" pitchFamily="34" charset="0"/>
                <a:ea typeface="Karla" pitchFamily="34" charset="-122"/>
                <a:cs typeface="Karla" pitchFamily="34" charset="-120"/>
              </a:rPr>
              <a:t>Oakland, San Diego, Fresno, San Bernardino. The wordmark, agenda block, and partner lineup stay fixed; the photography and region change.</a:t>
            </a:r>
            <a:endParaRPr lang="en-US" sz="1950" dirty="0"/>
          </a:p>
        </p:txBody>
      </p:sp>
      <p:sp>
        <p:nvSpPr>
          <p:cNvPr id="5" name="Shape 3"/>
          <p:cNvSpPr/>
          <p:nvPr/>
        </p:nvSpPr>
        <p:spPr>
          <a:xfrm>
            <a:off x="857250" y="2138065"/>
            <a:ext cx="5334000" cy="7196435"/>
          </a:xfrm>
          <a:prstGeom prst="rect">
            <a:avLst/>
          </a:prstGeom>
          <a:solidFill>
            <a:srgbClr val="FFFFFF"/>
          </a:solidFill>
          <a:ln/>
        </p:spPr>
        <p:txBody>
          <a:bodyPr/>
          <a:lstStyle/>
          <a:p>
            <a:endParaRPr lang="en-US"/>
          </a:p>
        </p:txBody>
      </p:sp>
      <p:pic>
        <p:nvPicPr>
          <p:cNvPr id="6" name="Image 0" descr="preencoded.png"/>
          <p:cNvPicPr>
            <a:picLocks noChangeAspect="1"/>
          </p:cNvPicPr>
          <p:nvPr/>
        </p:nvPicPr>
        <p:blipFill>
          <a:blip r:embed="rId3"/>
          <a:srcRect l="-1" r="-1"/>
          <a:stretch/>
        </p:blipFill>
        <p:spPr>
          <a:xfrm>
            <a:off x="857250" y="2283916"/>
            <a:ext cx="5334000" cy="6904732"/>
          </a:xfrm>
          <a:prstGeom prst="rect">
            <a:avLst/>
          </a:prstGeom>
        </p:spPr>
      </p:pic>
      <p:sp>
        <p:nvSpPr>
          <p:cNvPr id="7" name="Text 4"/>
          <p:cNvSpPr/>
          <p:nvPr/>
        </p:nvSpPr>
        <p:spPr>
          <a:xfrm>
            <a:off x="857250" y="9486900"/>
            <a:ext cx="5867400" cy="266700"/>
          </a:xfrm>
          <a:prstGeom prst="rect">
            <a:avLst/>
          </a:prstGeom>
          <a:noFill/>
          <a:ln/>
        </p:spPr>
        <p:txBody>
          <a:bodyPr wrap="square" lIns="25400" tIns="25400" rIns="25400" bIns="25400" rtlCol="0" anchor="t">
            <a:normAutofit fontScale="85000" lnSpcReduction="10000"/>
          </a:bodyPr>
          <a:lstStyle/>
          <a:p>
            <a:pPr marL="0" indent="0" algn="l">
              <a:buNone/>
            </a:pPr>
            <a:r>
              <a:rPr lang="en-US" sz="1800" kern="0" spc="288" dirty="0">
                <a:solidFill>
                  <a:srgbClr val="7C8B80"/>
                </a:solidFill>
                <a:latin typeface="Josefin Sans" pitchFamily="34" charset="0"/>
                <a:ea typeface="Josefin Sans" pitchFamily="34" charset="-122"/>
                <a:cs typeface="Josefin Sans" pitchFamily="34" charset="-120"/>
              </a:rPr>
              <a:t>OAKLAND · DEC 2024</a:t>
            </a:r>
            <a:endParaRPr lang="en-US" sz="1800" dirty="0"/>
          </a:p>
        </p:txBody>
      </p:sp>
      <p:sp>
        <p:nvSpPr>
          <p:cNvPr id="8" name="Shape 5"/>
          <p:cNvSpPr/>
          <p:nvPr/>
        </p:nvSpPr>
        <p:spPr>
          <a:xfrm>
            <a:off x="6477000" y="2138065"/>
            <a:ext cx="5334000" cy="7196435"/>
          </a:xfrm>
          <a:prstGeom prst="rect">
            <a:avLst/>
          </a:prstGeom>
          <a:solidFill>
            <a:srgbClr val="FFFFFF"/>
          </a:solidFill>
          <a:ln/>
        </p:spPr>
        <p:txBody>
          <a:bodyPr/>
          <a:lstStyle/>
          <a:p>
            <a:endParaRPr lang="en-US"/>
          </a:p>
        </p:txBody>
      </p:sp>
      <p:pic>
        <p:nvPicPr>
          <p:cNvPr id="9" name="Image 1" descr="preencoded.png"/>
          <p:cNvPicPr>
            <a:picLocks noChangeAspect="1"/>
          </p:cNvPicPr>
          <p:nvPr/>
        </p:nvPicPr>
        <p:blipFill>
          <a:blip r:embed="rId4"/>
          <a:srcRect l="-1" r="-1"/>
          <a:stretch/>
        </p:blipFill>
        <p:spPr>
          <a:xfrm>
            <a:off x="6564511" y="2138214"/>
            <a:ext cx="5158829" cy="7196138"/>
          </a:xfrm>
          <a:prstGeom prst="rect">
            <a:avLst/>
          </a:prstGeom>
        </p:spPr>
      </p:pic>
      <p:sp>
        <p:nvSpPr>
          <p:cNvPr id="10" name="Text 6"/>
          <p:cNvSpPr/>
          <p:nvPr/>
        </p:nvSpPr>
        <p:spPr>
          <a:xfrm>
            <a:off x="6477000" y="9486900"/>
            <a:ext cx="5867400" cy="266700"/>
          </a:xfrm>
          <a:prstGeom prst="rect">
            <a:avLst/>
          </a:prstGeom>
          <a:noFill/>
          <a:ln/>
        </p:spPr>
        <p:txBody>
          <a:bodyPr wrap="square" lIns="25400" tIns="25400" rIns="25400" bIns="25400" rtlCol="0" anchor="t">
            <a:normAutofit fontScale="85000" lnSpcReduction="10000"/>
          </a:bodyPr>
          <a:lstStyle/>
          <a:p>
            <a:pPr marL="0" indent="0" algn="l">
              <a:buNone/>
            </a:pPr>
            <a:r>
              <a:rPr lang="en-US" sz="1800" kern="0" spc="288" dirty="0">
                <a:solidFill>
                  <a:srgbClr val="7C8B80"/>
                </a:solidFill>
                <a:latin typeface="Josefin Sans" pitchFamily="34" charset="0"/>
                <a:ea typeface="Josefin Sans" pitchFamily="34" charset="-122"/>
                <a:cs typeface="Josefin Sans" pitchFamily="34" charset="-120"/>
              </a:rPr>
              <a:t>SAN DIEGO · FEB 2025</a:t>
            </a:r>
            <a:endParaRPr lang="en-US" sz="1800" dirty="0"/>
          </a:p>
        </p:txBody>
      </p:sp>
      <p:sp>
        <p:nvSpPr>
          <p:cNvPr id="11" name="Shape 7"/>
          <p:cNvSpPr/>
          <p:nvPr/>
        </p:nvSpPr>
        <p:spPr>
          <a:xfrm>
            <a:off x="12096750" y="2138065"/>
            <a:ext cx="5334000" cy="7196435"/>
          </a:xfrm>
          <a:prstGeom prst="rect">
            <a:avLst/>
          </a:prstGeom>
          <a:solidFill>
            <a:srgbClr val="FFFFFF"/>
          </a:solidFill>
          <a:ln/>
        </p:spPr>
        <p:txBody>
          <a:bodyPr/>
          <a:lstStyle/>
          <a:p>
            <a:endParaRPr lang="en-US"/>
          </a:p>
        </p:txBody>
      </p:sp>
      <p:pic>
        <p:nvPicPr>
          <p:cNvPr id="12" name="Image 2" descr="preencoded.png"/>
          <p:cNvPicPr>
            <a:picLocks noChangeAspect="1"/>
          </p:cNvPicPr>
          <p:nvPr/>
        </p:nvPicPr>
        <p:blipFill>
          <a:blip r:embed="rId5"/>
          <a:srcRect l="-1" r="-1"/>
          <a:stretch/>
        </p:blipFill>
        <p:spPr>
          <a:xfrm>
            <a:off x="12096750" y="2283916"/>
            <a:ext cx="5334000" cy="6904732"/>
          </a:xfrm>
          <a:prstGeom prst="rect">
            <a:avLst/>
          </a:prstGeom>
        </p:spPr>
      </p:pic>
      <p:sp>
        <p:nvSpPr>
          <p:cNvPr id="13" name="Text 8"/>
          <p:cNvSpPr/>
          <p:nvPr/>
        </p:nvSpPr>
        <p:spPr>
          <a:xfrm>
            <a:off x="12096750" y="9486900"/>
            <a:ext cx="5867400" cy="266700"/>
          </a:xfrm>
          <a:prstGeom prst="rect">
            <a:avLst/>
          </a:prstGeom>
          <a:noFill/>
          <a:ln/>
        </p:spPr>
        <p:txBody>
          <a:bodyPr wrap="square" lIns="25400" tIns="25400" rIns="25400" bIns="25400" rtlCol="0" anchor="t">
            <a:normAutofit fontScale="85000" lnSpcReduction="10000"/>
          </a:bodyPr>
          <a:lstStyle/>
          <a:p>
            <a:pPr marL="0" indent="0" algn="l">
              <a:buNone/>
            </a:pPr>
            <a:r>
              <a:rPr lang="en-US" sz="1800" kern="0" spc="288" dirty="0">
                <a:solidFill>
                  <a:srgbClr val="7C8B80"/>
                </a:solidFill>
                <a:latin typeface="Josefin Sans" pitchFamily="34" charset="0"/>
                <a:ea typeface="Josefin Sans" pitchFamily="34" charset="-122"/>
                <a:cs typeface="Josefin Sans" pitchFamily="34" charset="-120"/>
              </a:rPr>
              <a:t>SAN BERNARDINO · MAY 2025</a:t>
            </a:r>
            <a:endParaRPr lang="en-US" sz="180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857250" y="704850"/>
            <a:ext cx="10987623"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663" dirty="0">
                <a:solidFill>
                  <a:srgbClr val="A98A4B"/>
                </a:solidFill>
                <a:latin typeface="Josefin Sans" pitchFamily="34" charset="0"/>
                <a:ea typeface="Josefin Sans" pitchFamily="34" charset="-122"/>
                <a:cs typeface="Josefin Sans" pitchFamily="34" charset="-120"/>
              </a:rPr>
              <a:t>CALIFORNIA SERVICE CORPS · THE SYSTEM IN USE</a:t>
            </a:r>
            <a:endParaRPr lang="en-US" sz="1950" dirty="0"/>
          </a:p>
        </p:txBody>
      </p:sp>
      <p:sp>
        <p:nvSpPr>
          <p:cNvPr id="3" name="Text 1"/>
          <p:cNvSpPr/>
          <p:nvPr/>
        </p:nvSpPr>
        <p:spPr>
          <a:xfrm>
            <a:off x="857250" y="1209675"/>
            <a:ext cx="10987623" cy="623590"/>
          </a:xfrm>
          <a:prstGeom prst="rect">
            <a:avLst/>
          </a:prstGeom>
          <a:noFill/>
          <a:ln/>
        </p:spPr>
        <p:txBody>
          <a:bodyPr wrap="square" lIns="25400" tIns="25400" rIns="25400" bIns="25400" rtlCol="0" anchor="t">
            <a:normAutofit fontScale="92500" lnSpcReduction="20000"/>
          </a:bodyPr>
          <a:lstStyle/>
          <a:p>
            <a:pPr marL="0" indent="0" algn="l">
              <a:lnSpc>
                <a:spcPct val="104203"/>
              </a:lnSpc>
              <a:buNone/>
            </a:pPr>
            <a:r>
              <a:rPr lang="en-US" sz="4350" dirty="0">
                <a:solidFill>
                  <a:srgbClr val="16211B"/>
                </a:solidFill>
                <a:latin typeface="Josefin Sans" pitchFamily="34" charset="0"/>
                <a:ea typeface="Josefin Sans" pitchFamily="34" charset="-122"/>
                <a:cs typeface="Josefin Sans" pitchFamily="34" charset="-120"/>
              </a:rPr>
              <a:t>Every surface a member touches</a:t>
            </a:r>
            <a:endParaRPr lang="en-US" sz="4350" dirty="0"/>
          </a:p>
        </p:txBody>
      </p:sp>
      <p:sp>
        <p:nvSpPr>
          <p:cNvPr id="4" name="Text 2"/>
          <p:cNvSpPr/>
          <p:nvPr/>
        </p:nvSpPr>
        <p:spPr>
          <a:xfrm>
            <a:off x="11544300" y="1077218"/>
            <a:ext cx="5886450" cy="756047"/>
          </a:xfrm>
          <a:prstGeom prst="rect">
            <a:avLst/>
          </a:prstGeom>
          <a:noFill/>
          <a:ln/>
        </p:spPr>
        <p:txBody>
          <a:bodyPr wrap="square" lIns="25400" tIns="25400" rIns="25400" bIns="25400" rtlCol="0" anchor="t">
            <a:normAutofit/>
          </a:bodyPr>
          <a:lstStyle/>
          <a:p>
            <a:pPr marL="0" indent="0" algn="r">
              <a:lnSpc>
                <a:spcPct val="121613"/>
              </a:lnSpc>
              <a:buNone/>
            </a:pPr>
            <a:r>
              <a:rPr lang="en-US" sz="1950" dirty="0">
                <a:solidFill>
                  <a:srgbClr val="405046"/>
                </a:solidFill>
                <a:latin typeface="Karla" pitchFamily="34" charset="0"/>
                <a:ea typeface="Karla" pitchFamily="34" charset="-122"/>
                <a:cs typeface="Karla" pitchFamily="34" charset="-120"/>
              </a:rPr>
              <a:t>Four service programmes, one coalition. The system is what makes them read as one.</a:t>
            </a:r>
            <a:endParaRPr lang="en-US" sz="1950" dirty="0"/>
          </a:p>
        </p:txBody>
      </p:sp>
      <p:sp>
        <p:nvSpPr>
          <p:cNvPr id="5" name="Shape 3"/>
          <p:cNvSpPr/>
          <p:nvPr/>
        </p:nvSpPr>
        <p:spPr>
          <a:xfrm>
            <a:off x="857250" y="2138065"/>
            <a:ext cx="9923413" cy="3664893"/>
          </a:xfrm>
          <a:prstGeom prst="rect">
            <a:avLst/>
          </a:prstGeom>
          <a:solidFill>
            <a:srgbClr val="F1EDE4"/>
          </a:solidFill>
          <a:ln/>
        </p:spPr>
        <p:txBody>
          <a:bodyPr/>
          <a:lstStyle/>
          <a:p>
            <a:endParaRPr lang="en-US"/>
          </a:p>
        </p:txBody>
      </p:sp>
      <p:pic>
        <p:nvPicPr>
          <p:cNvPr id="6" name="Image 0" descr="preencoded.png"/>
          <p:cNvPicPr>
            <a:picLocks noChangeAspect="1"/>
          </p:cNvPicPr>
          <p:nvPr/>
        </p:nvPicPr>
        <p:blipFill>
          <a:blip r:embed="rId3"/>
          <a:srcRect l="-2" r="-2"/>
          <a:stretch/>
        </p:blipFill>
        <p:spPr>
          <a:xfrm>
            <a:off x="1403449" y="2366665"/>
            <a:ext cx="8830866" cy="2788444"/>
          </a:xfrm>
          <a:prstGeom prst="rect">
            <a:avLst/>
          </a:prstGeom>
        </p:spPr>
      </p:pic>
      <p:sp>
        <p:nvSpPr>
          <p:cNvPr id="7" name="Text 4"/>
          <p:cNvSpPr/>
          <p:nvPr/>
        </p:nvSpPr>
        <p:spPr>
          <a:xfrm>
            <a:off x="1085850" y="5383857"/>
            <a:ext cx="9763915" cy="266700"/>
          </a:xfrm>
          <a:prstGeom prst="rect">
            <a:avLst/>
          </a:prstGeom>
          <a:noFill/>
          <a:ln/>
        </p:spPr>
        <p:txBody>
          <a:bodyPr wrap="square" lIns="25400" tIns="25400" rIns="25400" bIns="25400" rtlCol="0" anchor="t">
            <a:normAutofit fontScale="85000" lnSpcReduction="10000"/>
          </a:bodyPr>
          <a:lstStyle/>
          <a:p>
            <a:pPr marL="0" indent="0" algn="l">
              <a:buNone/>
            </a:pPr>
            <a:r>
              <a:rPr lang="en-US" sz="1800" kern="0" spc="288" dirty="0">
                <a:solidFill>
                  <a:srgbClr val="7C8B80"/>
                </a:solidFill>
                <a:latin typeface="Josefin Sans" pitchFamily="34" charset="0"/>
                <a:ea typeface="Josefin Sans" pitchFamily="34" charset="-122"/>
                <a:cs typeface="Josefin Sans" pitchFamily="34" charset="-120"/>
              </a:rPr>
              <a:t>VIRTUAL FAIR BANNER</a:t>
            </a:r>
            <a:endParaRPr lang="en-US" sz="1800" dirty="0"/>
          </a:p>
        </p:txBody>
      </p:sp>
      <p:sp>
        <p:nvSpPr>
          <p:cNvPr id="8" name="Shape 5"/>
          <p:cNvSpPr/>
          <p:nvPr/>
        </p:nvSpPr>
        <p:spPr>
          <a:xfrm>
            <a:off x="857250" y="6050607"/>
            <a:ext cx="9923413" cy="3664893"/>
          </a:xfrm>
          <a:prstGeom prst="rect">
            <a:avLst/>
          </a:prstGeom>
          <a:solidFill>
            <a:srgbClr val="F1EDE4"/>
          </a:solidFill>
          <a:ln/>
        </p:spPr>
        <p:txBody>
          <a:bodyPr/>
          <a:lstStyle/>
          <a:p>
            <a:endParaRPr lang="en-US"/>
          </a:p>
        </p:txBody>
      </p:sp>
      <p:pic>
        <p:nvPicPr>
          <p:cNvPr id="9" name="Image 1" descr="preencoded.png"/>
          <p:cNvPicPr>
            <a:picLocks noChangeAspect="1"/>
          </p:cNvPicPr>
          <p:nvPr/>
        </p:nvPicPr>
        <p:blipFill>
          <a:blip r:embed="rId4"/>
          <a:srcRect l="-2" r="-2"/>
          <a:stretch/>
        </p:blipFill>
        <p:spPr>
          <a:xfrm>
            <a:off x="3739902" y="6279207"/>
            <a:ext cx="4158109" cy="2788444"/>
          </a:xfrm>
          <a:prstGeom prst="rect">
            <a:avLst/>
          </a:prstGeom>
        </p:spPr>
      </p:pic>
      <p:sp>
        <p:nvSpPr>
          <p:cNvPr id="10" name="Text 6"/>
          <p:cNvSpPr/>
          <p:nvPr/>
        </p:nvSpPr>
        <p:spPr>
          <a:xfrm>
            <a:off x="1085850" y="9296400"/>
            <a:ext cx="9763915" cy="266700"/>
          </a:xfrm>
          <a:prstGeom prst="rect">
            <a:avLst/>
          </a:prstGeom>
          <a:noFill/>
          <a:ln/>
        </p:spPr>
        <p:txBody>
          <a:bodyPr wrap="square" lIns="25400" tIns="25400" rIns="25400" bIns="25400" rtlCol="0" anchor="t">
            <a:normAutofit fontScale="85000" lnSpcReduction="10000"/>
          </a:bodyPr>
          <a:lstStyle/>
          <a:p>
            <a:pPr marL="0" indent="0" algn="l">
              <a:buNone/>
            </a:pPr>
            <a:r>
              <a:rPr lang="en-US" sz="1800" kern="0" spc="288" dirty="0">
                <a:solidFill>
                  <a:srgbClr val="7C8B80"/>
                </a:solidFill>
                <a:latin typeface="Josefin Sans" pitchFamily="34" charset="0"/>
                <a:ea typeface="Josefin Sans" pitchFamily="34" charset="-122"/>
                <a:cs typeface="Josefin Sans" pitchFamily="34" charset="-120"/>
              </a:rPr>
              <a:t>ON-SITE SIGNAGE</a:t>
            </a:r>
            <a:endParaRPr lang="en-US" sz="1800" dirty="0"/>
          </a:p>
        </p:txBody>
      </p:sp>
      <p:sp>
        <p:nvSpPr>
          <p:cNvPr id="11" name="Shape 7"/>
          <p:cNvSpPr/>
          <p:nvPr/>
        </p:nvSpPr>
        <p:spPr>
          <a:xfrm>
            <a:off x="11028313" y="2138065"/>
            <a:ext cx="6402437" cy="3664893"/>
          </a:xfrm>
          <a:prstGeom prst="rect">
            <a:avLst/>
          </a:prstGeom>
          <a:solidFill>
            <a:srgbClr val="F1EDE4"/>
          </a:solidFill>
          <a:ln/>
        </p:spPr>
        <p:txBody>
          <a:bodyPr/>
          <a:lstStyle/>
          <a:p>
            <a:endParaRPr lang="en-US"/>
          </a:p>
        </p:txBody>
      </p:sp>
      <p:pic>
        <p:nvPicPr>
          <p:cNvPr id="12" name="Image 2" descr="preencoded.png"/>
          <p:cNvPicPr>
            <a:picLocks noChangeAspect="1"/>
          </p:cNvPicPr>
          <p:nvPr/>
        </p:nvPicPr>
        <p:blipFill>
          <a:blip r:embed="rId5"/>
          <a:srcRect l="-2" r="-2"/>
          <a:stretch/>
        </p:blipFill>
        <p:spPr>
          <a:xfrm>
            <a:off x="11256913" y="2500610"/>
            <a:ext cx="5945237" cy="2520702"/>
          </a:xfrm>
          <a:prstGeom prst="rect">
            <a:avLst/>
          </a:prstGeom>
        </p:spPr>
      </p:pic>
      <p:sp>
        <p:nvSpPr>
          <p:cNvPr id="13" name="Text 8"/>
          <p:cNvSpPr/>
          <p:nvPr/>
        </p:nvSpPr>
        <p:spPr>
          <a:xfrm>
            <a:off x="11256913" y="5383857"/>
            <a:ext cx="6137310" cy="266700"/>
          </a:xfrm>
          <a:prstGeom prst="rect">
            <a:avLst/>
          </a:prstGeom>
          <a:noFill/>
          <a:ln/>
        </p:spPr>
        <p:txBody>
          <a:bodyPr wrap="square" lIns="25400" tIns="25400" rIns="25400" bIns="25400" rtlCol="0" anchor="t">
            <a:normAutofit fontScale="85000" lnSpcReduction="10000"/>
          </a:bodyPr>
          <a:lstStyle/>
          <a:p>
            <a:pPr marL="0" indent="0" algn="l">
              <a:buNone/>
            </a:pPr>
            <a:r>
              <a:rPr lang="en-US" sz="1800" kern="0" spc="288" dirty="0">
                <a:solidFill>
                  <a:srgbClr val="7C8B80"/>
                </a:solidFill>
                <a:latin typeface="Josefin Sans" pitchFamily="34" charset="0"/>
                <a:ea typeface="Josefin Sans" pitchFamily="34" charset="-122"/>
                <a:cs typeface="Josefin Sans" pitchFamily="34" charset="-120"/>
              </a:rPr>
              <a:t>EMAIL HEADER</a:t>
            </a:r>
            <a:endParaRPr lang="en-US" sz="1800" dirty="0"/>
          </a:p>
        </p:txBody>
      </p:sp>
      <p:sp>
        <p:nvSpPr>
          <p:cNvPr id="14" name="Shape 9"/>
          <p:cNvSpPr/>
          <p:nvPr/>
        </p:nvSpPr>
        <p:spPr>
          <a:xfrm>
            <a:off x="11028313" y="6050607"/>
            <a:ext cx="6402437" cy="3664893"/>
          </a:xfrm>
          <a:prstGeom prst="rect">
            <a:avLst/>
          </a:prstGeom>
          <a:solidFill>
            <a:srgbClr val="F1EDE4"/>
          </a:solidFill>
          <a:ln/>
        </p:spPr>
        <p:txBody>
          <a:bodyPr/>
          <a:lstStyle/>
          <a:p>
            <a:endParaRPr lang="en-US"/>
          </a:p>
        </p:txBody>
      </p:sp>
      <p:pic>
        <p:nvPicPr>
          <p:cNvPr id="15" name="Image 3" descr="preencoded.png"/>
          <p:cNvPicPr>
            <a:picLocks noChangeAspect="1"/>
          </p:cNvPicPr>
          <p:nvPr/>
        </p:nvPicPr>
        <p:blipFill>
          <a:blip r:embed="rId6"/>
          <a:srcRect l="-2" r="-2"/>
          <a:stretch/>
        </p:blipFill>
        <p:spPr>
          <a:xfrm>
            <a:off x="11256913" y="7054155"/>
            <a:ext cx="5945237" cy="1238548"/>
          </a:xfrm>
          <a:prstGeom prst="rect">
            <a:avLst/>
          </a:prstGeom>
        </p:spPr>
      </p:pic>
      <p:sp>
        <p:nvSpPr>
          <p:cNvPr id="16" name="Text 10"/>
          <p:cNvSpPr/>
          <p:nvPr/>
        </p:nvSpPr>
        <p:spPr>
          <a:xfrm>
            <a:off x="11256913" y="9296400"/>
            <a:ext cx="6137310" cy="266700"/>
          </a:xfrm>
          <a:prstGeom prst="rect">
            <a:avLst/>
          </a:prstGeom>
          <a:noFill/>
          <a:ln/>
        </p:spPr>
        <p:txBody>
          <a:bodyPr wrap="square" lIns="25400" tIns="25400" rIns="25400" bIns="25400" rtlCol="0" anchor="t">
            <a:normAutofit fontScale="85000" lnSpcReduction="10000"/>
          </a:bodyPr>
          <a:lstStyle/>
          <a:p>
            <a:pPr marL="0" indent="0" algn="l">
              <a:buNone/>
            </a:pPr>
            <a:r>
              <a:rPr lang="en-US" sz="1800" kern="0" spc="288" dirty="0">
                <a:solidFill>
                  <a:srgbClr val="7C8B80"/>
                </a:solidFill>
                <a:latin typeface="Josefin Sans" pitchFamily="34" charset="0"/>
                <a:ea typeface="Josefin Sans" pitchFamily="34" charset="-122"/>
                <a:cs typeface="Josefin Sans" pitchFamily="34" charset="-120"/>
              </a:rPr>
              <a:t>MERCHANDISE LINEUP</a:t>
            </a:r>
            <a:endParaRPr lang="en-US" sz="180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1EDE4"/>
        </a:solidFill>
        <a:effectLst/>
      </p:bgPr>
    </p:bg>
    <p:spTree>
      <p:nvGrpSpPr>
        <p:cNvPr id="1" name=""/>
        <p:cNvGrpSpPr/>
        <p:nvPr/>
      </p:nvGrpSpPr>
      <p:grpSpPr>
        <a:xfrm>
          <a:off x="0" y="0"/>
          <a:ext cx="0" cy="0"/>
          <a:chOff x="0" y="0"/>
          <a:chExt cx="0" cy="0"/>
        </a:xfrm>
      </p:grpSpPr>
      <p:sp>
        <p:nvSpPr>
          <p:cNvPr id="2" name="Text 0"/>
          <p:cNvSpPr/>
          <p:nvPr/>
        </p:nvSpPr>
        <p:spPr>
          <a:xfrm>
            <a:off x="723900" y="2233910"/>
            <a:ext cx="6524302" cy="552450"/>
          </a:xfrm>
          <a:prstGeom prst="rect">
            <a:avLst/>
          </a:prstGeom>
          <a:noFill/>
          <a:ln/>
        </p:spPr>
        <p:txBody>
          <a:bodyPr wrap="square" lIns="25400" tIns="25400" rIns="25400" bIns="25400" rtlCol="0" anchor="t">
            <a:normAutofit fontScale="92500" lnSpcReduction="10000"/>
          </a:bodyPr>
          <a:lstStyle/>
          <a:p>
            <a:pPr marL="0" indent="0" algn="l">
              <a:buNone/>
            </a:pPr>
            <a:r>
              <a:rPr lang="en-US" sz="1950" kern="0" spc="663" dirty="0">
                <a:solidFill>
                  <a:srgbClr val="A98A4B"/>
                </a:solidFill>
                <a:latin typeface="Josefin Sans" pitchFamily="34" charset="0"/>
                <a:ea typeface="Josefin Sans" pitchFamily="34" charset="-122"/>
                <a:cs typeface="Josefin Sans" pitchFamily="34" charset="-120"/>
              </a:rPr>
              <a:t>CASE STUDY · POLITICAL FIELD CREATIVE</a:t>
            </a:r>
            <a:endParaRPr lang="en-US" sz="1950" dirty="0"/>
          </a:p>
        </p:txBody>
      </p:sp>
      <p:sp>
        <p:nvSpPr>
          <p:cNvPr id="3" name="Text 1"/>
          <p:cNvSpPr/>
          <p:nvPr/>
        </p:nvSpPr>
        <p:spPr>
          <a:xfrm>
            <a:off x="723900" y="3014960"/>
            <a:ext cx="6524302" cy="1190030"/>
          </a:xfrm>
          <a:prstGeom prst="rect">
            <a:avLst/>
          </a:prstGeom>
          <a:noFill/>
          <a:ln/>
        </p:spPr>
        <p:txBody>
          <a:bodyPr wrap="square" lIns="25400" tIns="25400" rIns="25400" bIns="25400" rtlCol="0" anchor="t">
            <a:normAutofit fontScale="92500" lnSpcReduction="20000"/>
          </a:bodyPr>
          <a:lstStyle/>
          <a:p>
            <a:pPr marL="0" indent="0" algn="l">
              <a:lnSpc>
                <a:spcPct val="108000"/>
              </a:lnSpc>
              <a:buNone/>
            </a:pPr>
            <a:r>
              <a:rPr lang="en-US" sz="4200" dirty="0">
                <a:solidFill>
                  <a:srgbClr val="16211B"/>
                </a:solidFill>
                <a:latin typeface="Josefin Sans" pitchFamily="34" charset="0"/>
                <a:ea typeface="Josefin Sans" pitchFamily="34" charset="-122"/>
                <a:cs typeface="Josefin Sans" pitchFamily="34" charset="-120"/>
              </a:rPr>
              <a:t>Dan Redding for County Commissioner</a:t>
            </a:r>
            <a:endParaRPr lang="en-US" sz="4200" dirty="0"/>
          </a:p>
        </p:txBody>
      </p:sp>
      <p:sp>
        <p:nvSpPr>
          <p:cNvPr id="4" name="Text 2"/>
          <p:cNvSpPr/>
          <p:nvPr/>
        </p:nvSpPr>
        <p:spPr>
          <a:xfrm>
            <a:off x="723900" y="4452640"/>
            <a:ext cx="6524302" cy="2524125"/>
          </a:xfrm>
          <a:prstGeom prst="rect">
            <a:avLst/>
          </a:prstGeom>
          <a:noFill/>
          <a:ln/>
        </p:spPr>
        <p:txBody>
          <a:bodyPr wrap="square" lIns="25400" tIns="25400" rIns="25400" bIns="25400" rtlCol="0" anchor="t">
            <a:normAutofit lnSpcReduction="10000"/>
          </a:bodyPr>
          <a:lstStyle/>
          <a:p>
            <a:pPr marL="0" indent="0" algn="l">
              <a:lnSpc>
                <a:spcPct val="127941"/>
              </a:lnSpc>
              <a:buNone/>
            </a:pPr>
            <a:r>
              <a:rPr lang="en-US" sz="2175" dirty="0">
                <a:solidFill>
                  <a:srgbClr val="405046"/>
                </a:solidFill>
                <a:latin typeface="Karla" pitchFamily="34" charset="0"/>
                <a:ea typeface="Karla" pitchFamily="34" charset="-122"/>
                <a:cs typeface="Karla" pitchFamily="34" charset="-120"/>
              </a:rPr>
              <a:t>Door-hanger canvassing collateral for a Cabarrus County, North Carolina race. The front does one job: name, office, and election day, legible from the walkway. The back carries three numbered positions and a QR code, so the voter who turns it over is already the voter worth converting.</a:t>
            </a:r>
            <a:endParaRPr lang="en-US" sz="2175" dirty="0"/>
          </a:p>
        </p:txBody>
      </p:sp>
      <p:sp>
        <p:nvSpPr>
          <p:cNvPr id="5" name="Shape 3"/>
          <p:cNvSpPr/>
          <p:nvPr/>
        </p:nvSpPr>
        <p:spPr>
          <a:xfrm>
            <a:off x="723900" y="7281565"/>
            <a:ext cx="6334274" cy="9525"/>
          </a:xfrm>
          <a:prstGeom prst="rect">
            <a:avLst/>
          </a:prstGeom>
          <a:solidFill>
            <a:srgbClr val="CFC8B8"/>
          </a:solidFill>
          <a:ln/>
        </p:spPr>
        <p:txBody>
          <a:bodyPr/>
          <a:lstStyle/>
          <a:p>
            <a:endParaRPr lang="en-US"/>
          </a:p>
        </p:txBody>
      </p:sp>
      <p:sp>
        <p:nvSpPr>
          <p:cNvPr id="6" name="Text 4"/>
          <p:cNvSpPr/>
          <p:nvPr/>
        </p:nvSpPr>
        <p:spPr>
          <a:xfrm>
            <a:off x="723900" y="7576840"/>
            <a:ext cx="6524302" cy="514350"/>
          </a:xfrm>
          <a:prstGeom prst="rect">
            <a:avLst/>
          </a:prstGeom>
          <a:noFill/>
          <a:ln/>
        </p:spPr>
        <p:txBody>
          <a:bodyPr wrap="square" lIns="25400" tIns="25400" rIns="25400" bIns="25400" rtlCol="0" anchor="t">
            <a:normAutofit fontScale="92500" lnSpcReduction="20000"/>
          </a:bodyPr>
          <a:lstStyle/>
          <a:p>
            <a:pPr marL="0" indent="0" algn="l">
              <a:buNone/>
            </a:pPr>
            <a:r>
              <a:rPr lang="en-US" sz="1875" kern="0" spc="338" dirty="0">
                <a:solidFill>
                  <a:srgbClr val="7C8B80"/>
                </a:solidFill>
                <a:latin typeface="Josefin Sans" pitchFamily="34" charset="0"/>
                <a:ea typeface="Josefin Sans" pitchFamily="34" charset="-122"/>
                <a:cs typeface="Josefin Sans" pitchFamily="34" charset="-120"/>
              </a:rPr>
              <a:t>DOOR HANGERS · CANVASS KIT · PRINT PRODUCTION</a:t>
            </a:r>
            <a:endParaRPr lang="en-US" sz="1875" dirty="0"/>
          </a:p>
        </p:txBody>
      </p:sp>
      <p:sp>
        <p:nvSpPr>
          <p:cNvPr id="7" name="Shape 5"/>
          <p:cNvSpPr/>
          <p:nvPr/>
        </p:nvSpPr>
        <p:spPr>
          <a:xfrm>
            <a:off x="7782074" y="0"/>
            <a:ext cx="10505926" cy="10287000"/>
          </a:xfrm>
          <a:prstGeom prst="rect">
            <a:avLst/>
          </a:prstGeom>
          <a:solidFill>
            <a:srgbClr val="FFFFFF"/>
          </a:solidFill>
          <a:ln/>
        </p:spPr>
        <p:txBody>
          <a:bodyPr/>
          <a:lstStyle/>
          <a:p>
            <a:endParaRPr lang="en-US"/>
          </a:p>
        </p:txBody>
      </p:sp>
      <p:pic>
        <p:nvPicPr>
          <p:cNvPr id="8" name="Image 0" descr="preencoded.png"/>
          <p:cNvPicPr>
            <a:picLocks noChangeAspect="1"/>
          </p:cNvPicPr>
          <p:nvPr/>
        </p:nvPicPr>
        <p:blipFill>
          <a:blip r:embed="rId3"/>
          <a:srcRect/>
          <a:stretch/>
        </p:blipFill>
        <p:spPr>
          <a:xfrm>
            <a:off x="8353574" y="1867942"/>
            <a:ext cx="9362926" cy="6550968"/>
          </a:xfrm>
          <a:prstGeom prst="rect">
            <a:avLst/>
          </a:prstGeom>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0E2148"/>
        </a:solidFill>
        <a:effectLst/>
      </p:bgPr>
    </p:bg>
    <p:spTree>
      <p:nvGrpSpPr>
        <p:cNvPr id="1" name=""/>
        <p:cNvGrpSpPr/>
        <p:nvPr/>
      </p:nvGrpSpPr>
      <p:grpSpPr>
        <a:xfrm>
          <a:off x="0" y="0"/>
          <a:ext cx="0" cy="0"/>
          <a:chOff x="0" y="0"/>
          <a:chExt cx="0" cy="0"/>
        </a:xfrm>
      </p:grpSpPr>
      <p:sp>
        <p:nvSpPr>
          <p:cNvPr id="2" name="Shape 0"/>
          <p:cNvSpPr/>
          <p:nvPr/>
        </p:nvSpPr>
        <p:spPr>
          <a:xfrm>
            <a:off x="0" y="0"/>
            <a:ext cx="10159901" cy="10287000"/>
          </a:xfrm>
          <a:prstGeom prst="rect">
            <a:avLst/>
          </a:prstGeom>
          <a:solidFill>
            <a:srgbClr val="0A1936"/>
          </a:solidFill>
          <a:ln/>
        </p:spPr>
        <p:txBody>
          <a:bodyPr/>
          <a:lstStyle/>
          <a:p>
            <a:endParaRPr lang="en-US"/>
          </a:p>
        </p:txBody>
      </p:sp>
      <p:sp>
        <p:nvSpPr>
          <p:cNvPr id="3" name="Shape 1"/>
          <p:cNvSpPr/>
          <p:nvPr/>
        </p:nvSpPr>
        <p:spPr>
          <a:xfrm>
            <a:off x="2412950" y="3643313"/>
            <a:ext cx="5334000" cy="3000375"/>
          </a:xfrm>
          <a:prstGeom prst="rect">
            <a:avLst/>
          </a:prstGeom>
          <a:ln/>
          <a:effectLst>
            <a:outerShdw blurRad="762000" dist="285750" dir="5400000" algn="bl" rotWithShape="0">
              <a:srgbClr val="000000">
                <a:alpha val="50000"/>
              </a:srgbClr>
            </a:outerShdw>
          </a:effectLst>
        </p:spPr>
        <p:txBody>
          <a:bodyPr/>
          <a:lstStyle/>
          <a:p>
            <a:endParaRPr lang="en-US"/>
          </a:p>
        </p:txBody>
      </p:sp>
      <p:pic>
        <p:nvPicPr>
          <p:cNvPr id="4" name="Image 0" descr="preencoded.png"/>
          <p:cNvPicPr>
            <a:picLocks noChangeAspect="1"/>
          </p:cNvPicPr>
          <p:nvPr/>
        </p:nvPicPr>
        <p:blipFill>
          <a:blip r:embed="rId3"/>
          <a:srcRect/>
          <a:stretch/>
        </p:blipFill>
        <p:spPr>
          <a:xfrm>
            <a:off x="2412950" y="3643313"/>
            <a:ext cx="5334000" cy="3000375"/>
          </a:xfrm>
          <a:prstGeom prst="rect">
            <a:avLst/>
          </a:prstGeom>
        </p:spPr>
      </p:pic>
      <p:sp>
        <p:nvSpPr>
          <p:cNvPr id="5" name="Text 2"/>
          <p:cNvSpPr/>
          <p:nvPr/>
        </p:nvSpPr>
        <p:spPr>
          <a:xfrm>
            <a:off x="10883801" y="1620589"/>
            <a:ext cx="6880555" cy="552450"/>
          </a:xfrm>
          <a:prstGeom prst="rect">
            <a:avLst/>
          </a:prstGeom>
          <a:noFill/>
          <a:ln/>
        </p:spPr>
        <p:txBody>
          <a:bodyPr wrap="square" lIns="25400" tIns="25400" rIns="25400" bIns="25400" rtlCol="0" anchor="t">
            <a:normAutofit fontScale="92500"/>
          </a:bodyPr>
          <a:lstStyle/>
          <a:p>
            <a:pPr marL="0" indent="0" algn="l">
              <a:buNone/>
            </a:pPr>
            <a:r>
              <a:rPr lang="en-US" sz="1950" kern="0" spc="663" dirty="0">
                <a:solidFill>
                  <a:srgbClr val="E3B23C"/>
                </a:solidFill>
                <a:latin typeface="Josefin Sans" pitchFamily="34" charset="0"/>
                <a:ea typeface="Josefin Sans" pitchFamily="34" charset="-122"/>
                <a:cs typeface="Josefin Sans" pitchFamily="34" charset="-120"/>
              </a:rPr>
              <a:t>CASE STUDY · CANDIDATE IDENTITY</a:t>
            </a:r>
            <a:endParaRPr lang="en-US" sz="1950" dirty="0"/>
          </a:p>
        </p:txBody>
      </p:sp>
      <p:sp>
        <p:nvSpPr>
          <p:cNvPr id="6" name="Text 3"/>
          <p:cNvSpPr/>
          <p:nvPr/>
        </p:nvSpPr>
        <p:spPr>
          <a:xfrm>
            <a:off x="10883801" y="2382589"/>
            <a:ext cx="6880555" cy="1087934"/>
          </a:xfrm>
          <a:prstGeom prst="rect">
            <a:avLst/>
          </a:prstGeom>
          <a:noFill/>
          <a:ln/>
        </p:spPr>
        <p:txBody>
          <a:bodyPr wrap="square" lIns="25400" tIns="25400" rIns="25400" bIns="25400" rtlCol="0" anchor="t">
            <a:normAutofit/>
          </a:bodyPr>
          <a:lstStyle/>
          <a:p>
            <a:pPr marL="0" indent="0" algn="l">
              <a:lnSpc>
                <a:spcPct val="106000"/>
              </a:lnSpc>
              <a:buNone/>
            </a:pPr>
            <a:r>
              <a:rPr lang="en-US" sz="3900" dirty="0">
                <a:solidFill>
                  <a:srgbClr val="F1EDE4"/>
                </a:solidFill>
                <a:latin typeface="Josefin Sans" pitchFamily="34" charset="0"/>
                <a:ea typeface="Josefin Sans" pitchFamily="34" charset="-122"/>
                <a:cs typeface="Josefin Sans" pitchFamily="34" charset="-120"/>
              </a:rPr>
              <a:t>Candidate for City Council</a:t>
            </a:r>
            <a:endParaRPr lang="en-US" sz="3900" dirty="0"/>
          </a:p>
        </p:txBody>
      </p:sp>
      <p:sp>
        <p:nvSpPr>
          <p:cNvPr id="7" name="Text 4"/>
          <p:cNvSpPr/>
          <p:nvPr/>
        </p:nvSpPr>
        <p:spPr>
          <a:xfrm>
            <a:off x="10883801" y="3718173"/>
            <a:ext cx="6880555" cy="2109788"/>
          </a:xfrm>
          <a:prstGeom prst="rect">
            <a:avLst/>
          </a:prstGeom>
          <a:noFill/>
          <a:ln/>
        </p:spPr>
        <p:txBody>
          <a:bodyPr wrap="square" lIns="25400" tIns="25400" rIns="25400" bIns="25400" rtlCol="0" anchor="t">
            <a:normAutofit lnSpcReduction="10000"/>
          </a:bodyPr>
          <a:lstStyle/>
          <a:p>
            <a:pPr marL="0" indent="0" algn="l">
              <a:lnSpc>
                <a:spcPct val="127941"/>
              </a:lnSpc>
              <a:buNone/>
            </a:pPr>
            <a:r>
              <a:rPr lang="en-US" sz="2175" dirty="0">
                <a:solidFill>
                  <a:srgbClr val="B9C6DE"/>
                </a:solidFill>
                <a:latin typeface="Karla" pitchFamily="34" charset="0"/>
                <a:ea typeface="Karla" pitchFamily="34" charset="-122"/>
                <a:cs typeface="Karla" pitchFamily="34" charset="-120"/>
              </a:rPr>
              <a:t>A candidate identity built on a diagonal split: the district on one side, the name on the other. The palette holds the required red, white, and blue without reading as generic, and the sprout element ties it to the civic work.</a:t>
            </a:r>
            <a:endParaRPr lang="en-US" sz="2175" dirty="0"/>
          </a:p>
        </p:txBody>
      </p:sp>
      <p:sp>
        <p:nvSpPr>
          <p:cNvPr id="8" name="Shape 5"/>
          <p:cNvSpPr/>
          <p:nvPr/>
        </p:nvSpPr>
        <p:spPr>
          <a:xfrm>
            <a:off x="10883801" y="6113711"/>
            <a:ext cx="6680150" cy="9525"/>
          </a:xfrm>
          <a:prstGeom prst="rect">
            <a:avLst/>
          </a:prstGeom>
          <a:solidFill>
            <a:srgbClr val="F1EDE4">
              <a:alpha val="24000"/>
            </a:srgbClr>
          </a:solidFill>
          <a:ln/>
        </p:spPr>
        <p:txBody>
          <a:bodyPr/>
          <a:lstStyle/>
          <a:p>
            <a:endParaRPr lang="en-US"/>
          </a:p>
        </p:txBody>
      </p:sp>
      <p:sp>
        <p:nvSpPr>
          <p:cNvPr id="9" name="Shape 6"/>
          <p:cNvSpPr/>
          <p:nvPr/>
        </p:nvSpPr>
        <p:spPr>
          <a:xfrm>
            <a:off x="10883801" y="6856661"/>
            <a:ext cx="6680150" cy="9525"/>
          </a:xfrm>
          <a:prstGeom prst="rect">
            <a:avLst/>
          </a:prstGeom>
          <a:solidFill>
            <a:srgbClr val="F1EDE4">
              <a:alpha val="16000"/>
            </a:srgbClr>
          </a:solidFill>
          <a:ln/>
        </p:spPr>
        <p:txBody>
          <a:bodyPr/>
          <a:lstStyle/>
          <a:p>
            <a:endParaRPr lang="en-US"/>
          </a:p>
        </p:txBody>
      </p:sp>
      <p:sp>
        <p:nvSpPr>
          <p:cNvPr id="10" name="Text 7"/>
          <p:cNvSpPr/>
          <p:nvPr/>
        </p:nvSpPr>
        <p:spPr>
          <a:xfrm>
            <a:off x="10883801" y="6332786"/>
            <a:ext cx="2305050" cy="352425"/>
          </a:xfrm>
          <a:prstGeom prst="rect">
            <a:avLst/>
          </a:prstGeom>
          <a:noFill/>
          <a:ln/>
        </p:spPr>
        <p:txBody>
          <a:bodyPr wrap="square" lIns="25400" tIns="25400" rIns="25400" bIns="25400" rtlCol="0" anchor="t">
            <a:normAutofit/>
          </a:bodyPr>
          <a:lstStyle/>
          <a:p>
            <a:pPr marL="0" indent="0" algn="l">
              <a:buNone/>
            </a:pPr>
            <a:r>
              <a:rPr lang="en-US" sz="1875" kern="0" spc="338" dirty="0">
                <a:solidFill>
                  <a:srgbClr val="E3B23C"/>
                </a:solidFill>
                <a:latin typeface="Josefin Sans" pitchFamily="34" charset="0"/>
                <a:ea typeface="Josefin Sans" pitchFamily="34" charset="-122"/>
                <a:cs typeface="Josefin Sans" pitchFamily="34" charset="-120"/>
              </a:rPr>
              <a:t>ELECTION</a:t>
            </a:r>
            <a:endParaRPr lang="en-US" sz="1875" dirty="0"/>
          </a:p>
        </p:txBody>
      </p:sp>
      <p:sp>
        <p:nvSpPr>
          <p:cNvPr id="11" name="Text 8"/>
          <p:cNvSpPr/>
          <p:nvPr/>
        </p:nvSpPr>
        <p:spPr>
          <a:xfrm>
            <a:off x="13265051" y="6332786"/>
            <a:ext cx="2408352" cy="352425"/>
          </a:xfrm>
          <a:prstGeom prst="rect">
            <a:avLst/>
          </a:prstGeom>
          <a:noFill/>
          <a:ln/>
        </p:spPr>
        <p:txBody>
          <a:bodyPr wrap="square" lIns="25400" tIns="25400" rIns="25400" bIns="25400" rtlCol="0" anchor="t">
            <a:normAutofit lnSpcReduction="10000"/>
          </a:bodyPr>
          <a:lstStyle/>
          <a:p>
            <a:pPr marL="0" indent="0" algn="l">
              <a:buNone/>
            </a:pPr>
            <a:r>
              <a:rPr lang="en-US" sz="2100" dirty="0">
                <a:solidFill>
                  <a:srgbClr val="F1EDE4"/>
                </a:solidFill>
                <a:latin typeface="Karla" pitchFamily="34" charset="0"/>
                <a:ea typeface="Karla" pitchFamily="34" charset="-122"/>
                <a:cs typeface="Karla" pitchFamily="34" charset="-120"/>
              </a:rPr>
              <a:t>November 4, 2025</a:t>
            </a:r>
            <a:endParaRPr lang="en-US" sz="2100" dirty="0"/>
          </a:p>
        </p:txBody>
      </p:sp>
      <p:sp>
        <p:nvSpPr>
          <p:cNvPr id="12" name="Shape 9"/>
          <p:cNvSpPr/>
          <p:nvPr/>
        </p:nvSpPr>
        <p:spPr>
          <a:xfrm>
            <a:off x="10883801" y="7599611"/>
            <a:ext cx="6680150" cy="9525"/>
          </a:xfrm>
          <a:prstGeom prst="rect">
            <a:avLst/>
          </a:prstGeom>
          <a:solidFill>
            <a:srgbClr val="F1EDE4">
              <a:alpha val="16000"/>
            </a:srgbClr>
          </a:solidFill>
          <a:ln/>
        </p:spPr>
        <p:txBody>
          <a:bodyPr/>
          <a:lstStyle/>
          <a:p>
            <a:endParaRPr lang="en-US"/>
          </a:p>
        </p:txBody>
      </p:sp>
      <p:sp>
        <p:nvSpPr>
          <p:cNvPr id="13" name="Text 10"/>
          <p:cNvSpPr/>
          <p:nvPr/>
        </p:nvSpPr>
        <p:spPr>
          <a:xfrm>
            <a:off x="10883801" y="7075736"/>
            <a:ext cx="2305050" cy="352425"/>
          </a:xfrm>
          <a:prstGeom prst="rect">
            <a:avLst/>
          </a:prstGeom>
          <a:noFill/>
          <a:ln/>
        </p:spPr>
        <p:txBody>
          <a:bodyPr wrap="square" lIns="25400" tIns="25400" rIns="25400" bIns="25400" rtlCol="0" anchor="t">
            <a:normAutofit/>
          </a:bodyPr>
          <a:lstStyle/>
          <a:p>
            <a:pPr marL="0" indent="0" algn="l">
              <a:buNone/>
            </a:pPr>
            <a:r>
              <a:rPr lang="en-US" sz="1875" kern="0" spc="338" dirty="0">
                <a:solidFill>
                  <a:srgbClr val="E3B23C"/>
                </a:solidFill>
                <a:latin typeface="Josefin Sans" pitchFamily="34" charset="0"/>
                <a:ea typeface="Josefin Sans" pitchFamily="34" charset="-122"/>
                <a:cs typeface="Josefin Sans" pitchFamily="34" charset="-120"/>
              </a:rPr>
              <a:t>LINE</a:t>
            </a:r>
            <a:endParaRPr lang="en-US" sz="1875" dirty="0"/>
          </a:p>
        </p:txBody>
      </p:sp>
      <p:sp>
        <p:nvSpPr>
          <p:cNvPr id="14" name="Text 11"/>
          <p:cNvSpPr/>
          <p:nvPr/>
        </p:nvSpPr>
        <p:spPr>
          <a:xfrm>
            <a:off x="13265051" y="7075736"/>
            <a:ext cx="4698340" cy="352425"/>
          </a:xfrm>
          <a:prstGeom prst="rect">
            <a:avLst/>
          </a:prstGeom>
          <a:noFill/>
          <a:ln/>
        </p:spPr>
        <p:txBody>
          <a:bodyPr wrap="square" lIns="25400" tIns="25400" rIns="25400" bIns="25400" rtlCol="0" anchor="t">
            <a:normAutofit lnSpcReduction="10000"/>
          </a:bodyPr>
          <a:lstStyle/>
          <a:p>
            <a:pPr marL="0" indent="0" algn="l">
              <a:buNone/>
            </a:pPr>
            <a:r>
              <a:rPr lang="en-US" sz="2100" dirty="0">
                <a:solidFill>
                  <a:srgbClr val="F1EDE4"/>
                </a:solidFill>
                <a:latin typeface="Karla" pitchFamily="34" charset="0"/>
                <a:ea typeface="Karla" pitchFamily="34" charset="-122"/>
                <a:cs typeface="Karla" pitchFamily="34" charset="-120"/>
              </a:rPr>
              <a:t>New leadership for our growing city</a:t>
            </a:r>
            <a:endParaRPr lang="en-US" sz="2100" dirty="0"/>
          </a:p>
        </p:txBody>
      </p:sp>
      <p:sp>
        <p:nvSpPr>
          <p:cNvPr id="15" name="Shape 12"/>
          <p:cNvSpPr/>
          <p:nvPr/>
        </p:nvSpPr>
        <p:spPr>
          <a:xfrm>
            <a:off x="10883801" y="8656886"/>
            <a:ext cx="6680150" cy="9525"/>
          </a:xfrm>
          <a:prstGeom prst="rect">
            <a:avLst/>
          </a:prstGeom>
          <a:solidFill>
            <a:srgbClr val="F1EDE4">
              <a:alpha val="16000"/>
            </a:srgbClr>
          </a:solidFill>
          <a:ln/>
        </p:spPr>
        <p:txBody>
          <a:bodyPr/>
          <a:lstStyle/>
          <a:p>
            <a:endParaRPr lang="en-US"/>
          </a:p>
        </p:txBody>
      </p:sp>
      <p:sp>
        <p:nvSpPr>
          <p:cNvPr id="16" name="Text 13"/>
          <p:cNvSpPr/>
          <p:nvPr/>
        </p:nvSpPr>
        <p:spPr>
          <a:xfrm>
            <a:off x="10883801" y="7818686"/>
            <a:ext cx="2171700" cy="666750"/>
          </a:xfrm>
          <a:prstGeom prst="rect">
            <a:avLst/>
          </a:prstGeom>
          <a:noFill/>
          <a:ln/>
        </p:spPr>
        <p:txBody>
          <a:bodyPr wrap="square" lIns="25400" tIns="25400" rIns="25400" bIns="25400" rtlCol="0" anchor="t">
            <a:normAutofit/>
          </a:bodyPr>
          <a:lstStyle/>
          <a:p>
            <a:pPr marL="0" indent="0" algn="l">
              <a:buNone/>
            </a:pPr>
            <a:r>
              <a:rPr lang="en-US" sz="1875" kern="0" spc="338" dirty="0">
                <a:solidFill>
                  <a:srgbClr val="E3B23C"/>
                </a:solidFill>
                <a:latin typeface="Josefin Sans" pitchFamily="34" charset="0"/>
                <a:ea typeface="Josefin Sans" pitchFamily="34" charset="-122"/>
                <a:cs typeface="Josefin Sans" pitchFamily="34" charset="-120"/>
              </a:rPr>
              <a:t>DELIVERABLES</a:t>
            </a:r>
            <a:endParaRPr lang="en-US" sz="1875" dirty="0"/>
          </a:p>
        </p:txBody>
      </p:sp>
      <p:sp>
        <p:nvSpPr>
          <p:cNvPr id="17" name="Text 14"/>
          <p:cNvSpPr/>
          <p:nvPr/>
        </p:nvSpPr>
        <p:spPr>
          <a:xfrm>
            <a:off x="13265051" y="7818686"/>
            <a:ext cx="4427867" cy="666750"/>
          </a:xfrm>
          <a:prstGeom prst="rect">
            <a:avLst/>
          </a:prstGeom>
          <a:noFill/>
          <a:ln/>
        </p:spPr>
        <p:txBody>
          <a:bodyPr wrap="square" lIns="25400" tIns="25400" rIns="25400" bIns="25400" rtlCol="0" anchor="t">
            <a:normAutofit lnSpcReduction="10000"/>
          </a:bodyPr>
          <a:lstStyle/>
          <a:p>
            <a:pPr marL="0" indent="0" algn="l">
              <a:buNone/>
            </a:pPr>
            <a:r>
              <a:rPr lang="en-US" sz="2100" dirty="0">
                <a:solidFill>
                  <a:srgbClr val="F1EDE4"/>
                </a:solidFill>
                <a:latin typeface="Karla" pitchFamily="34" charset="0"/>
                <a:ea typeface="Karla" pitchFamily="34" charset="-122"/>
                <a:cs typeface="Karla" pitchFamily="34" charset="-120"/>
              </a:rPr>
              <a:t>Banner, social kit, palm card, yard sign</a:t>
            </a:r>
            <a:endParaRPr lang="en-US" sz="210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16211B"/>
        </a:solidFill>
        <a:effectLst/>
      </p:bgPr>
    </p:bg>
    <p:spTree>
      <p:nvGrpSpPr>
        <p:cNvPr id="1" name=""/>
        <p:cNvGrpSpPr/>
        <p:nvPr/>
      </p:nvGrpSpPr>
      <p:grpSpPr>
        <a:xfrm>
          <a:off x="0" y="0"/>
          <a:ext cx="0" cy="0"/>
          <a:chOff x="0" y="0"/>
          <a:chExt cx="0" cy="0"/>
        </a:xfrm>
      </p:grpSpPr>
      <p:sp>
        <p:nvSpPr>
          <p:cNvPr id="2" name="Text 0"/>
          <p:cNvSpPr/>
          <p:nvPr/>
        </p:nvSpPr>
        <p:spPr>
          <a:xfrm>
            <a:off x="857250" y="762000"/>
            <a:ext cx="18230850"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663" dirty="0">
                <a:solidFill>
                  <a:srgbClr val="A98A4B"/>
                </a:solidFill>
                <a:latin typeface="Josefin Sans" pitchFamily="34" charset="0"/>
                <a:ea typeface="Josefin Sans" pitchFamily="34" charset="-122"/>
                <a:cs typeface="Josefin Sans" pitchFamily="34" charset="-120"/>
              </a:rPr>
              <a:t>VIDEO AND EXPERIENTIAL</a:t>
            </a:r>
            <a:endParaRPr lang="en-US" sz="1950" dirty="0"/>
          </a:p>
        </p:txBody>
      </p:sp>
      <p:sp>
        <p:nvSpPr>
          <p:cNvPr id="3" name="Text 1"/>
          <p:cNvSpPr/>
          <p:nvPr/>
        </p:nvSpPr>
        <p:spPr>
          <a:xfrm>
            <a:off x="857250" y="1247775"/>
            <a:ext cx="18230850" cy="643830"/>
          </a:xfrm>
          <a:prstGeom prst="rect">
            <a:avLst/>
          </a:prstGeom>
          <a:noFill/>
          <a:ln/>
        </p:spPr>
        <p:txBody>
          <a:bodyPr wrap="square" lIns="25400" tIns="25400" rIns="25400" bIns="25400" rtlCol="0" anchor="t">
            <a:normAutofit fontScale="92500" lnSpcReduction="20000"/>
          </a:bodyPr>
          <a:lstStyle/>
          <a:p>
            <a:pPr marL="0" indent="0" algn="l">
              <a:lnSpc>
                <a:spcPct val="106000"/>
              </a:lnSpc>
              <a:buNone/>
            </a:pPr>
            <a:r>
              <a:rPr lang="en-US" sz="4500" dirty="0">
                <a:solidFill>
                  <a:srgbClr val="F1EDE4"/>
                </a:solidFill>
                <a:latin typeface="Josefin Sans" pitchFamily="34" charset="0"/>
                <a:ea typeface="Josefin Sans" pitchFamily="34" charset="-122"/>
                <a:cs typeface="Josefin Sans" pitchFamily="34" charset="-120"/>
              </a:rPr>
              <a:t>Moving image and physical experience</a:t>
            </a:r>
            <a:endParaRPr lang="en-US" sz="4500" dirty="0"/>
          </a:p>
        </p:txBody>
      </p:sp>
      <p:sp>
        <p:nvSpPr>
          <p:cNvPr id="4" name="Shape 2"/>
          <p:cNvSpPr/>
          <p:nvPr/>
        </p:nvSpPr>
        <p:spPr>
          <a:xfrm>
            <a:off x="857250" y="2310705"/>
            <a:ext cx="16573500" cy="7366695"/>
          </a:xfrm>
          <a:prstGeom prst="rect">
            <a:avLst/>
          </a:prstGeom>
          <a:solidFill>
            <a:srgbClr val="F1EDE4">
              <a:alpha val="20000"/>
            </a:srgbClr>
          </a:solidFill>
          <a:ln/>
        </p:spPr>
        <p:txBody>
          <a:bodyPr/>
          <a:lstStyle/>
          <a:p>
            <a:endParaRPr lang="en-US"/>
          </a:p>
        </p:txBody>
      </p:sp>
      <p:sp>
        <p:nvSpPr>
          <p:cNvPr id="5" name="Shape 3"/>
          <p:cNvSpPr/>
          <p:nvPr/>
        </p:nvSpPr>
        <p:spPr>
          <a:xfrm>
            <a:off x="857250" y="2310705"/>
            <a:ext cx="4136231" cy="7366695"/>
          </a:xfrm>
          <a:prstGeom prst="rect">
            <a:avLst/>
          </a:prstGeom>
          <a:solidFill>
            <a:srgbClr val="16211B"/>
          </a:solidFill>
          <a:ln/>
        </p:spPr>
        <p:txBody>
          <a:bodyPr/>
          <a:lstStyle/>
          <a:p>
            <a:endParaRPr lang="en-US"/>
          </a:p>
        </p:txBody>
      </p:sp>
      <p:sp>
        <p:nvSpPr>
          <p:cNvPr id="6" name="Text 4"/>
          <p:cNvSpPr/>
          <p:nvPr/>
        </p:nvSpPr>
        <p:spPr>
          <a:xfrm>
            <a:off x="857250" y="4948386"/>
            <a:ext cx="4130754" cy="447675"/>
          </a:xfrm>
          <a:prstGeom prst="rect">
            <a:avLst/>
          </a:prstGeom>
          <a:noFill/>
          <a:ln/>
        </p:spPr>
        <p:txBody>
          <a:bodyPr wrap="square" lIns="25400" tIns="25400" rIns="25400" bIns="25400" rtlCol="0" anchor="t">
            <a:normAutofit fontScale="92500" lnSpcReduction="20000"/>
          </a:bodyPr>
          <a:lstStyle/>
          <a:p>
            <a:pPr marL="0" indent="0" algn="l">
              <a:buNone/>
            </a:pPr>
            <a:r>
              <a:rPr lang="en-US" sz="3150" dirty="0">
                <a:solidFill>
                  <a:srgbClr val="F1EDE4"/>
                </a:solidFill>
                <a:latin typeface="Josefin Sans" pitchFamily="34" charset="0"/>
                <a:ea typeface="Josefin Sans" pitchFamily="34" charset="-122"/>
                <a:cs typeface="Josefin Sans" pitchFamily="34" charset="-120"/>
              </a:rPr>
              <a:t>Powerful PSAs</a:t>
            </a:r>
            <a:endParaRPr lang="en-US" sz="3150" dirty="0"/>
          </a:p>
        </p:txBody>
      </p:sp>
      <p:sp>
        <p:nvSpPr>
          <p:cNvPr id="7" name="Text 5"/>
          <p:cNvSpPr/>
          <p:nvPr/>
        </p:nvSpPr>
        <p:spPr>
          <a:xfrm>
            <a:off x="857250" y="5548461"/>
            <a:ext cx="3867888" cy="1529358"/>
          </a:xfrm>
          <a:prstGeom prst="rect">
            <a:avLst/>
          </a:prstGeom>
          <a:noFill/>
          <a:ln/>
        </p:spPr>
        <p:txBody>
          <a:bodyPr wrap="square" lIns="25400" tIns="25400" rIns="25400" bIns="25400" rtlCol="0" anchor="t">
            <a:normAutofit/>
          </a:bodyPr>
          <a:lstStyle/>
          <a:p>
            <a:pPr marL="0" indent="0" algn="l">
              <a:lnSpc>
                <a:spcPct val="122344"/>
              </a:lnSpc>
              <a:buNone/>
            </a:pPr>
            <a:r>
              <a:rPr lang="en-US" sz="2025" dirty="0">
                <a:solidFill>
                  <a:srgbClr val="C3CDBF"/>
                </a:solidFill>
                <a:latin typeface="Karla" pitchFamily="34" charset="0"/>
                <a:ea typeface="Karla" pitchFamily="34" charset="-122"/>
                <a:cs typeface="Karla" pitchFamily="34" charset="-120"/>
              </a:rPr>
              <a:t>Public service announcements built to evoke emotion and drive public awareness effectively.</a:t>
            </a:r>
            <a:endParaRPr lang="en-US" sz="2025" dirty="0"/>
          </a:p>
        </p:txBody>
      </p:sp>
      <p:sp>
        <p:nvSpPr>
          <p:cNvPr id="8" name="Shape 6"/>
          <p:cNvSpPr/>
          <p:nvPr/>
        </p:nvSpPr>
        <p:spPr>
          <a:xfrm>
            <a:off x="5003006" y="2310705"/>
            <a:ext cx="4136231" cy="7366695"/>
          </a:xfrm>
          <a:prstGeom prst="rect">
            <a:avLst/>
          </a:prstGeom>
          <a:solidFill>
            <a:srgbClr val="16211B"/>
          </a:solidFill>
          <a:ln/>
        </p:spPr>
        <p:txBody>
          <a:bodyPr/>
          <a:lstStyle/>
          <a:p>
            <a:endParaRPr lang="en-US"/>
          </a:p>
        </p:txBody>
      </p:sp>
      <p:sp>
        <p:nvSpPr>
          <p:cNvPr id="9" name="Text 7"/>
          <p:cNvSpPr/>
          <p:nvPr/>
        </p:nvSpPr>
        <p:spPr>
          <a:xfrm>
            <a:off x="5384006" y="4948386"/>
            <a:ext cx="3711654" cy="447675"/>
          </a:xfrm>
          <a:prstGeom prst="rect">
            <a:avLst/>
          </a:prstGeom>
          <a:noFill/>
          <a:ln/>
        </p:spPr>
        <p:txBody>
          <a:bodyPr wrap="square" lIns="25400" tIns="25400" rIns="25400" bIns="25400" rtlCol="0" anchor="t">
            <a:normAutofit fontScale="92500" lnSpcReduction="20000"/>
          </a:bodyPr>
          <a:lstStyle/>
          <a:p>
            <a:pPr marL="0" indent="0" algn="l">
              <a:buNone/>
            </a:pPr>
            <a:r>
              <a:rPr lang="en-US" sz="3150" dirty="0">
                <a:solidFill>
                  <a:srgbClr val="F1EDE4"/>
                </a:solidFill>
                <a:latin typeface="Josefin Sans" pitchFamily="34" charset="0"/>
                <a:ea typeface="Josefin Sans" pitchFamily="34" charset="-122"/>
                <a:cs typeface="Josefin Sans" pitchFamily="34" charset="-120"/>
              </a:rPr>
              <a:t>Campaign concepts</a:t>
            </a:r>
            <a:endParaRPr lang="en-US" sz="3150" dirty="0"/>
          </a:p>
        </p:txBody>
      </p:sp>
      <p:sp>
        <p:nvSpPr>
          <p:cNvPr id="10" name="Text 8"/>
          <p:cNvSpPr/>
          <p:nvPr/>
        </p:nvSpPr>
        <p:spPr>
          <a:xfrm>
            <a:off x="5384006" y="5548461"/>
            <a:ext cx="3475458" cy="1529358"/>
          </a:xfrm>
          <a:prstGeom prst="rect">
            <a:avLst/>
          </a:prstGeom>
          <a:noFill/>
          <a:ln/>
        </p:spPr>
        <p:txBody>
          <a:bodyPr wrap="square" lIns="25400" tIns="25400" rIns="25400" bIns="25400" rtlCol="0" anchor="t">
            <a:normAutofit/>
          </a:bodyPr>
          <a:lstStyle/>
          <a:p>
            <a:pPr marL="0" indent="0" algn="l">
              <a:lnSpc>
                <a:spcPct val="122344"/>
              </a:lnSpc>
              <a:buNone/>
            </a:pPr>
            <a:r>
              <a:rPr lang="en-US" sz="2025" dirty="0">
                <a:solidFill>
                  <a:srgbClr val="C3CDBF"/>
                </a:solidFill>
                <a:latin typeface="Karla" pitchFamily="34" charset="0"/>
                <a:ea typeface="Karla" pitchFamily="34" charset="-122"/>
                <a:cs typeface="Karla" pitchFamily="34" charset="-120"/>
              </a:rPr>
              <a:t>Innovative campaign ads that resonate deeply with the audiences they are made for.</a:t>
            </a:r>
            <a:endParaRPr lang="en-US" sz="2025" dirty="0"/>
          </a:p>
        </p:txBody>
      </p:sp>
      <p:sp>
        <p:nvSpPr>
          <p:cNvPr id="11" name="Shape 9"/>
          <p:cNvSpPr/>
          <p:nvPr/>
        </p:nvSpPr>
        <p:spPr>
          <a:xfrm>
            <a:off x="9148763" y="2310705"/>
            <a:ext cx="4136231" cy="7366695"/>
          </a:xfrm>
          <a:prstGeom prst="rect">
            <a:avLst/>
          </a:prstGeom>
          <a:solidFill>
            <a:srgbClr val="16211B"/>
          </a:solidFill>
          <a:ln/>
        </p:spPr>
        <p:txBody>
          <a:bodyPr/>
          <a:lstStyle/>
          <a:p>
            <a:endParaRPr lang="en-US"/>
          </a:p>
        </p:txBody>
      </p:sp>
      <p:sp>
        <p:nvSpPr>
          <p:cNvPr id="12" name="Text 10"/>
          <p:cNvSpPr/>
          <p:nvPr/>
        </p:nvSpPr>
        <p:spPr>
          <a:xfrm>
            <a:off x="9529763" y="4948386"/>
            <a:ext cx="3711654" cy="447675"/>
          </a:xfrm>
          <a:prstGeom prst="rect">
            <a:avLst/>
          </a:prstGeom>
          <a:noFill/>
          <a:ln/>
        </p:spPr>
        <p:txBody>
          <a:bodyPr wrap="square" lIns="25400" tIns="25400" rIns="25400" bIns="25400" rtlCol="0" anchor="t">
            <a:normAutofit fontScale="92500" lnSpcReduction="20000"/>
          </a:bodyPr>
          <a:lstStyle/>
          <a:p>
            <a:pPr marL="0" indent="0" algn="l">
              <a:buNone/>
            </a:pPr>
            <a:r>
              <a:rPr lang="en-US" sz="3150" dirty="0">
                <a:solidFill>
                  <a:srgbClr val="F1EDE4"/>
                </a:solidFill>
                <a:latin typeface="Josefin Sans" pitchFamily="34" charset="0"/>
                <a:ea typeface="Josefin Sans" pitchFamily="34" charset="-122"/>
                <a:cs typeface="Josefin Sans" pitchFamily="34" charset="-120"/>
              </a:rPr>
              <a:t>Social reels</a:t>
            </a:r>
            <a:endParaRPr lang="en-US" sz="3150" dirty="0"/>
          </a:p>
        </p:txBody>
      </p:sp>
      <p:sp>
        <p:nvSpPr>
          <p:cNvPr id="13" name="Text 11"/>
          <p:cNvSpPr/>
          <p:nvPr/>
        </p:nvSpPr>
        <p:spPr>
          <a:xfrm>
            <a:off x="9529763" y="5548461"/>
            <a:ext cx="3475458" cy="1529358"/>
          </a:xfrm>
          <a:prstGeom prst="rect">
            <a:avLst/>
          </a:prstGeom>
          <a:noFill/>
          <a:ln/>
        </p:spPr>
        <p:txBody>
          <a:bodyPr wrap="square" lIns="25400" tIns="25400" rIns="25400" bIns="25400" rtlCol="0" anchor="t">
            <a:normAutofit lnSpcReduction="10000"/>
          </a:bodyPr>
          <a:lstStyle/>
          <a:p>
            <a:pPr marL="0" indent="0" algn="l">
              <a:lnSpc>
                <a:spcPct val="122344"/>
              </a:lnSpc>
              <a:buNone/>
            </a:pPr>
            <a:r>
              <a:rPr lang="en-US" sz="2025" dirty="0">
                <a:solidFill>
                  <a:srgbClr val="C3CDBF"/>
                </a:solidFill>
                <a:latin typeface="Karla" pitchFamily="34" charset="0"/>
                <a:ea typeface="Karla" pitchFamily="34" charset="-122"/>
                <a:cs typeface="Karla" pitchFamily="34" charset="-120"/>
              </a:rPr>
              <a:t>Short-form social video that captures attention and encourages community interaction online.</a:t>
            </a:r>
            <a:endParaRPr lang="en-US" sz="2025" dirty="0"/>
          </a:p>
        </p:txBody>
      </p:sp>
      <p:sp>
        <p:nvSpPr>
          <p:cNvPr id="14" name="Shape 12"/>
          <p:cNvSpPr/>
          <p:nvPr/>
        </p:nvSpPr>
        <p:spPr>
          <a:xfrm>
            <a:off x="13294519" y="2310705"/>
            <a:ext cx="4136231" cy="7366695"/>
          </a:xfrm>
          <a:prstGeom prst="rect">
            <a:avLst/>
          </a:prstGeom>
          <a:solidFill>
            <a:srgbClr val="16211B"/>
          </a:solidFill>
          <a:ln/>
        </p:spPr>
        <p:txBody>
          <a:bodyPr/>
          <a:lstStyle/>
          <a:p>
            <a:endParaRPr lang="en-US"/>
          </a:p>
        </p:txBody>
      </p:sp>
      <p:sp>
        <p:nvSpPr>
          <p:cNvPr id="15" name="Text 13"/>
          <p:cNvSpPr/>
          <p:nvPr/>
        </p:nvSpPr>
        <p:spPr>
          <a:xfrm>
            <a:off x="13675519" y="4948386"/>
            <a:ext cx="4130754" cy="447675"/>
          </a:xfrm>
          <a:prstGeom prst="rect">
            <a:avLst/>
          </a:prstGeom>
          <a:noFill/>
          <a:ln/>
        </p:spPr>
        <p:txBody>
          <a:bodyPr wrap="square" lIns="25400" tIns="25400" rIns="25400" bIns="25400" rtlCol="0" anchor="t">
            <a:normAutofit fontScale="92500" lnSpcReduction="20000"/>
          </a:bodyPr>
          <a:lstStyle/>
          <a:p>
            <a:pPr marL="0" indent="0" algn="l">
              <a:buNone/>
            </a:pPr>
            <a:r>
              <a:rPr lang="en-US" sz="3150" dirty="0">
                <a:solidFill>
                  <a:srgbClr val="F1EDE4"/>
                </a:solidFill>
                <a:latin typeface="Josefin Sans" pitchFamily="34" charset="0"/>
                <a:ea typeface="Josefin Sans" pitchFamily="34" charset="-122"/>
                <a:cs typeface="Josefin Sans" pitchFamily="34" charset="-120"/>
              </a:rPr>
              <a:t>Mobile experience</a:t>
            </a:r>
            <a:endParaRPr lang="en-US" sz="3150" dirty="0"/>
          </a:p>
        </p:txBody>
      </p:sp>
      <p:sp>
        <p:nvSpPr>
          <p:cNvPr id="16" name="Text 14"/>
          <p:cNvSpPr/>
          <p:nvPr/>
        </p:nvSpPr>
        <p:spPr>
          <a:xfrm>
            <a:off x="13675519" y="5548461"/>
            <a:ext cx="3867888" cy="1529358"/>
          </a:xfrm>
          <a:prstGeom prst="rect">
            <a:avLst/>
          </a:prstGeom>
          <a:noFill/>
          <a:ln/>
        </p:spPr>
        <p:txBody>
          <a:bodyPr wrap="square" lIns="25400" tIns="25400" rIns="25400" bIns="25400" rtlCol="0" anchor="t">
            <a:normAutofit lnSpcReduction="10000"/>
          </a:bodyPr>
          <a:lstStyle/>
          <a:p>
            <a:pPr marL="0" indent="0" algn="l">
              <a:lnSpc>
                <a:spcPct val="122344"/>
              </a:lnSpc>
              <a:buNone/>
            </a:pPr>
            <a:r>
              <a:rPr lang="en-US" sz="2025" dirty="0">
                <a:solidFill>
                  <a:srgbClr val="C3CDBF"/>
                </a:solidFill>
                <a:latin typeface="Karla" pitchFamily="34" charset="0"/>
                <a:ea typeface="Karla" pitchFamily="34" charset="-122"/>
                <a:cs typeface="Karla" pitchFamily="34" charset="-120"/>
              </a:rPr>
              <a:t>Car wrap designs, matching flyers, and VIP swag for a helicopter company's roadshow programme.</a:t>
            </a:r>
            <a:endParaRPr lang="en-US" sz="2025"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AF8F3"/>
        </a:solidFill>
        <a:effectLst/>
      </p:bgPr>
    </p:bg>
    <p:spTree>
      <p:nvGrpSpPr>
        <p:cNvPr id="1" name=""/>
        <p:cNvGrpSpPr/>
        <p:nvPr/>
      </p:nvGrpSpPr>
      <p:grpSpPr>
        <a:xfrm>
          <a:off x="0" y="0"/>
          <a:ext cx="0" cy="0"/>
          <a:chOff x="0" y="0"/>
          <a:chExt cx="0" cy="0"/>
        </a:xfrm>
      </p:grpSpPr>
      <p:sp>
        <p:nvSpPr>
          <p:cNvPr id="2" name="Text 0"/>
          <p:cNvSpPr/>
          <p:nvPr/>
        </p:nvSpPr>
        <p:spPr>
          <a:xfrm>
            <a:off x="857250" y="704850"/>
            <a:ext cx="8535888"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663" dirty="0">
                <a:solidFill>
                  <a:srgbClr val="A98A4B"/>
                </a:solidFill>
                <a:latin typeface="Josefin Sans" pitchFamily="34" charset="0"/>
                <a:ea typeface="Josefin Sans" pitchFamily="34" charset="-122"/>
                <a:cs typeface="Josefin Sans" pitchFamily="34" charset="-120"/>
              </a:rPr>
              <a:t>LIVE OUTPUT · TONE DETERMINATION</a:t>
            </a:r>
            <a:endParaRPr lang="en-US" sz="1950" dirty="0"/>
          </a:p>
        </p:txBody>
      </p:sp>
      <p:sp>
        <p:nvSpPr>
          <p:cNvPr id="3" name="Text 1"/>
          <p:cNvSpPr/>
          <p:nvPr/>
        </p:nvSpPr>
        <p:spPr>
          <a:xfrm>
            <a:off x="857250" y="1209675"/>
            <a:ext cx="8535888" cy="623590"/>
          </a:xfrm>
          <a:prstGeom prst="rect">
            <a:avLst/>
          </a:prstGeom>
          <a:noFill/>
          <a:ln/>
        </p:spPr>
        <p:txBody>
          <a:bodyPr wrap="square" lIns="25400" tIns="25400" rIns="25400" bIns="25400" rtlCol="0" anchor="t">
            <a:normAutofit fontScale="92500" lnSpcReduction="20000"/>
          </a:bodyPr>
          <a:lstStyle/>
          <a:p>
            <a:pPr marL="0" indent="0" algn="l">
              <a:lnSpc>
                <a:spcPct val="104203"/>
              </a:lnSpc>
              <a:buNone/>
            </a:pPr>
            <a:r>
              <a:rPr lang="en-US" sz="4350" dirty="0">
                <a:solidFill>
                  <a:srgbClr val="16211B"/>
                </a:solidFill>
                <a:latin typeface="Josefin Sans" pitchFamily="34" charset="0"/>
                <a:ea typeface="Josefin Sans" pitchFamily="34" charset="-122"/>
                <a:cs typeface="Josefin Sans" pitchFamily="34" charset="-120"/>
              </a:rPr>
              <a:t>We show a room what it just said</a:t>
            </a:r>
            <a:endParaRPr lang="en-US" sz="4350" dirty="0"/>
          </a:p>
        </p:txBody>
      </p:sp>
      <p:sp>
        <p:nvSpPr>
          <p:cNvPr id="4" name="Text 2"/>
          <p:cNvSpPr/>
          <p:nvPr/>
        </p:nvSpPr>
        <p:spPr>
          <a:xfrm>
            <a:off x="11151870" y="718245"/>
            <a:ext cx="6278880" cy="1115020"/>
          </a:xfrm>
          <a:prstGeom prst="rect">
            <a:avLst/>
          </a:prstGeom>
          <a:noFill/>
          <a:ln/>
        </p:spPr>
        <p:txBody>
          <a:bodyPr wrap="square" lIns="25400" tIns="25400" rIns="25400" bIns="25400" rtlCol="0" anchor="t">
            <a:normAutofit/>
          </a:bodyPr>
          <a:lstStyle/>
          <a:p>
            <a:pPr marL="0" indent="0" algn="r">
              <a:lnSpc>
                <a:spcPct val="121613"/>
              </a:lnSpc>
              <a:buNone/>
            </a:pPr>
            <a:r>
              <a:rPr lang="en-US" sz="1950" dirty="0">
                <a:solidFill>
                  <a:srgbClr val="405046"/>
                </a:solidFill>
                <a:latin typeface="Karla" pitchFamily="34" charset="0"/>
                <a:ea typeface="Karla" pitchFamily="34" charset="-122"/>
                <a:cs typeface="Karla" pitchFamily="34" charset="-120"/>
              </a:rPr>
              <a:t>Stakeholders write the words they want people to feel. The cloud that comes back is the tone spec every piece of copy is then written against.</a:t>
            </a:r>
            <a:endParaRPr lang="en-US" sz="1950" dirty="0"/>
          </a:p>
        </p:txBody>
      </p:sp>
      <p:sp>
        <p:nvSpPr>
          <p:cNvPr id="5" name="Shape 3"/>
          <p:cNvSpPr/>
          <p:nvPr/>
        </p:nvSpPr>
        <p:spPr>
          <a:xfrm>
            <a:off x="857250" y="2138065"/>
            <a:ext cx="8143875" cy="7558385"/>
          </a:xfrm>
          <a:prstGeom prst="rect">
            <a:avLst/>
          </a:prstGeom>
          <a:solidFill>
            <a:srgbClr val="FFFFFF"/>
          </a:solidFill>
          <a:ln/>
        </p:spPr>
        <p:txBody>
          <a:bodyPr/>
          <a:lstStyle/>
          <a:p>
            <a:endParaRPr lang="en-US"/>
          </a:p>
        </p:txBody>
      </p:sp>
      <p:pic>
        <p:nvPicPr>
          <p:cNvPr id="6" name="Image 0" descr="preencoded.png"/>
          <p:cNvPicPr>
            <a:picLocks noChangeAspect="1"/>
          </p:cNvPicPr>
          <p:nvPr/>
        </p:nvPicPr>
        <p:blipFill>
          <a:blip r:embed="rId3"/>
          <a:srcRect l="-1" r="-1"/>
          <a:stretch/>
        </p:blipFill>
        <p:spPr>
          <a:xfrm>
            <a:off x="1047750" y="3053507"/>
            <a:ext cx="7762875" cy="4386560"/>
          </a:xfrm>
          <a:prstGeom prst="rect">
            <a:avLst/>
          </a:prstGeom>
        </p:spPr>
      </p:pic>
      <p:sp>
        <p:nvSpPr>
          <p:cNvPr id="7" name="Text 4"/>
          <p:cNvSpPr/>
          <p:nvPr/>
        </p:nvSpPr>
        <p:spPr>
          <a:xfrm>
            <a:off x="1162050" y="8355509"/>
            <a:ext cx="8287703" cy="342900"/>
          </a:xfrm>
          <a:prstGeom prst="rect">
            <a:avLst/>
          </a:prstGeom>
          <a:noFill/>
          <a:ln/>
        </p:spPr>
        <p:txBody>
          <a:bodyPr wrap="square" lIns="25400" tIns="25400" rIns="25400" bIns="25400" rtlCol="0" anchor="t">
            <a:normAutofit fontScale="92500" lnSpcReduction="20000"/>
          </a:bodyPr>
          <a:lstStyle/>
          <a:p>
            <a:pPr marL="0" indent="0" algn="l">
              <a:buNone/>
            </a:pPr>
            <a:r>
              <a:rPr lang="en-US" sz="2400" dirty="0">
                <a:solidFill>
                  <a:srgbClr val="16211B"/>
                </a:solidFill>
                <a:latin typeface="Josefin Sans" pitchFamily="34" charset="0"/>
                <a:ea typeface="Josefin Sans" pitchFamily="34" charset="-122"/>
                <a:cs typeface="Josefin Sans" pitchFamily="34" charset="-120"/>
              </a:rPr>
              <a:t>Tone exercise</a:t>
            </a:r>
            <a:endParaRPr lang="en-US" sz="2400" dirty="0"/>
          </a:p>
        </p:txBody>
      </p:sp>
      <p:sp>
        <p:nvSpPr>
          <p:cNvPr id="8" name="Text 5"/>
          <p:cNvSpPr/>
          <p:nvPr/>
        </p:nvSpPr>
        <p:spPr>
          <a:xfrm>
            <a:off x="1162050" y="8755559"/>
            <a:ext cx="7760303" cy="731341"/>
          </a:xfrm>
          <a:prstGeom prst="rect">
            <a:avLst/>
          </a:prstGeom>
          <a:noFill/>
          <a:ln/>
        </p:spPr>
        <p:txBody>
          <a:bodyPr wrap="square" lIns="25400" tIns="25400" rIns="25400" bIns="25400" rtlCol="0" anchor="t">
            <a:normAutofit/>
          </a:bodyPr>
          <a:lstStyle/>
          <a:p>
            <a:pPr marL="0" indent="0" algn="l">
              <a:lnSpc>
                <a:spcPct val="117419"/>
              </a:lnSpc>
              <a:buNone/>
            </a:pPr>
            <a:r>
              <a:rPr lang="en-US" sz="1950" dirty="0">
                <a:solidFill>
                  <a:srgbClr val="405046"/>
                </a:solidFill>
                <a:latin typeface="Karla" pitchFamily="34" charset="0"/>
                <a:ea typeface="Karla" pitchFamily="34" charset="-122"/>
                <a:cs typeface="Karla" pitchFamily="34" charset="-120"/>
              </a:rPr>
              <a:t>Warm, supportive, inviting. The result set the voice for every California Service Corps asset.</a:t>
            </a:r>
            <a:endParaRPr lang="en-US" sz="1950" dirty="0"/>
          </a:p>
        </p:txBody>
      </p:sp>
      <p:sp>
        <p:nvSpPr>
          <p:cNvPr id="9" name="Shape 6"/>
          <p:cNvSpPr/>
          <p:nvPr/>
        </p:nvSpPr>
        <p:spPr>
          <a:xfrm>
            <a:off x="9286875" y="2138065"/>
            <a:ext cx="8143875" cy="7558385"/>
          </a:xfrm>
          <a:prstGeom prst="rect">
            <a:avLst/>
          </a:prstGeom>
          <a:solidFill>
            <a:srgbClr val="FFFFFF"/>
          </a:solidFill>
          <a:ln/>
        </p:spPr>
        <p:txBody>
          <a:bodyPr/>
          <a:lstStyle/>
          <a:p>
            <a:endParaRPr lang="en-US"/>
          </a:p>
        </p:txBody>
      </p:sp>
      <p:pic>
        <p:nvPicPr>
          <p:cNvPr id="10" name="Image 1" descr="preencoded.png"/>
          <p:cNvPicPr>
            <a:picLocks noChangeAspect="1"/>
          </p:cNvPicPr>
          <p:nvPr/>
        </p:nvPicPr>
        <p:blipFill>
          <a:blip r:embed="rId4"/>
          <a:srcRect/>
          <a:stretch/>
        </p:blipFill>
        <p:spPr>
          <a:xfrm>
            <a:off x="9477375" y="3293566"/>
            <a:ext cx="7762875" cy="3906441"/>
          </a:xfrm>
          <a:prstGeom prst="rect">
            <a:avLst/>
          </a:prstGeom>
        </p:spPr>
      </p:pic>
      <p:sp>
        <p:nvSpPr>
          <p:cNvPr id="11" name="Text 7"/>
          <p:cNvSpPr/>
          <p:nvPr/>
        </p:nvSpPr>
        <p:spPr>
          <a:xfrm>
            <a:off x="9591675" y="8355509"/>
            <a:ext cx="8287703" cy="342900"/>
          </a:xfrm>
          <a:prstGeom prst="rect">
            <a:avLst/>
          </a:prstGeom>
          <a:noFill/>
          <a:ln/>
        </p:spPr>
        <p:txBody>
          <a:bodyPr wrap="square" lIns="25400" tIns="25400" rIns="25400" bIns="25400" rtlCol="0" anchor="t">
            <a:normAutofit fontScale="92500" lnSpcReduction="20000"/>
          </a:bodyPr>
          <a:lstStyle/>
          <a:p>
            <a:pPr marL="0" indent="0" algn="l">
              <a:buNone/>
            </a:pPr>
            <a:r>
              <a:rPr lang="en-US" sz="2400" dirty="0">
                <a:solidFill>
                  <a:srgbClr val="16211B"/>
                </a:solidFill>
                <a:latin typeface="Josefin Sans" pitchFamily="34" charset="0"/>
                <a:ea typeface="Josefin Sans" pitchFamily="34" charset="-122"/>
                <a:cs typeface="Josefin Sans" pitchFamily="34" charset="-120"/>
              </a:rPr>
              <a:t>Priorities exercise</a:t>
            </a:r>
            <a:endParaRPr lang="en-US" sz="2400" dirty="0"/>
          </a:p>
        </p:txBody>
      </p:sp>
      <p:sp>
        <p:nvSpPr>
          <p:cNvPr id="12" name="Text 8"/>
          <p:cNvSpPr/>
          <p:nvPr/>
        </p:nvSpPr>
        <p:spPr>
          <a:xfrm>
            <a:off x="9591675" y="8755559"/>
            <a:ext cx="7760303" cy="731341"/>
          </a:xfrm>
          <a:prstGeom prst="rect">
            <a:avLst/>
          </a:prstGeom>
          <a:noFill/>
          <a:ln/>
        </p:spPr>
        <p:txBody>
          <a:bodyPr wrap="square" lIns="25400" tIns="25400" rIns="25400" bIns="25400" rtlCol="0" anchor="t">
            <a:normAutofit/>
          </a:bodyPr>
          <a:lstStyle/>
          <a:p>
            <a:pPr marL="0" indent="0" algn="l">
              <a:lnSpc>
                <a:spcPct val="117419"/>
              </a:lnSpc>
              <a:buNone/>
            </a:pPr>
            <a:r>
              <a:rPr lang="en-US" sz="1950" dirty="0">
                <a:solidFill>
                  <a:srgbClr val="405046"/>
                </a:solidFill>
                <a:latin typeface="Karla" pitchFamily="34" charset="0"/>
                <a:ea typeface="Karla" pitchFamily="34" charset="-122"/>
                <a:cs typeface="Karla" pitchFamily="34" charset="-120"/>
              </a:rPr>
              <a:t>Sustainability, choice, community, access. Four words that ordered the entire programme calendar.</a:t>
            </a:r>
            <a:endParaRPr lang="en-US" sz="19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AF8F3"/>
        </a:solidFill>
        <a:effectLst/>
      </p:bgPr>
    </p:bg>
    <p:spTree>
      <p:nvGrpSpPr>
        <p:cNvPr id="1" name=""/>
        <p:cNvGrpSpPr/>
        <p:nvPr/>
      </p:nvGrpSpPr>
      <p:grpSpPr>
        <a:xfrm>
          <a:off x="0" y="0"/>
          <a:ext cx="0" cy="0"/>
          <a:chOff x="0" y="0"/>
          <a:chExt cx="0" cy="0"/>
        </a:xfrm>
      </p:grpSpPr>
      <p:sp>
        <p:nvSpPr>
          <p:cNvPr id="2" name="Text 0"/>
          <p:cNvSpPr/>
          <p:nvPr/>
        </p:nvSpPr>
        <p:spPr>
          <a:xfrm>
            <a:off x="857250" y="704850"/>
            <a:ext cx="4484861"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663" dirty="0">
                <a:solidFill>
                  <a:srgbClr val="A98A4B"/>
                </a:solidFill>
                <a:latin typeface="Josefin Sans" pitchFamily="34" charset="0"/>
                <a:ea typeface="Josefin Sans" pitchFamily="34" charset="-122"/>
                <a:cs typeface="Josefin Sans" pitchFamily="34" charset="-120"/>
              </a:rPr>
              <a:t>CLIENTS · LIVE</a:t>
            </a:r>
            <a:endParaRPr lang="en-US" sz="1950" dirty="0"/>
          </a:p>
        </p:txBody>
      </p:sp>
      <p:sp>
        <p:nvSpPr>
          <p:cNvPr id="3" name="Text 1"/>
          <p:cNvSpPr/>
          <p:nvPr/>
        </p:nvSpPr>
        <p:spPr>
          <a:xfrm>
            <a:off x="857250" y="1209675"/>
            <a:ext cx="4484861" cy="623590"/>
          </a:xfrm>
          <a:prstGeom prst="rect">
            <a:avLst/>
          </a:prstGeom>
          <a:noFill/>
          <a:ln/>
        </p:spPr>
        <p:txBody>
          <a:bodyPr wrap="square" lIns="25400" tIns="25400" rIns="25400" bIns="25400" rtlCol="0" anchor="t">
            <a:normAutofit fontScale="92500" lnSpcReduction="20000"/>
          </a:bodyPr>
          <a:lstStyle/>
          <a:p>
            <a:pPr marL="0" indent="0" algn="l">
              <a:lnSpc>
                <a:spcPct val="104203"/>
              </a:lnSpc>
              <a:buNone/>
            </a:pPr>
            <a:r>
              <a:rPr lang="en-US" sz="4350" dirty="0">
                <a:solidFill>
                  <a:srgbClr val="16211B"/>
                </a:solidFill>
                <a:latin typeface="Josefin Sans" pitchFamily="34" charset="0"/>
                <a:ea typeface="Josefin Sans" pitchFamily="34" charset="-122"/>
                <a:cs typeface="Josefin Sans" pitchFamily="34" charset="-120"/>
              </a:rPr>
              <a:t>Look the work up</a:t>
            </a:r>
            <a:endParaRPr lang="en-US" sz="4350" dirty="0"/>
          </a:p>
        </p:txBody>
      </p:sp>
      <p:sp>
        <p:nvSpPr>
          <p:cNvPr id="4" name="Text 2"/>
          <p:cNvSpPr/>
          <p:nvPr/>
        </p:nvSpPr>
        <p:spPr>
          <a:xfrm>
            <a:off x="12329160" y="1077218"/>
            <a:ext cx="5101590" cy="756047"/>
          </a:xfrm>
          <a:prstGeom prst="rect">
            <a:avLst/>
          </a:prstGeom>
          <a:noFill/>
          <a:ln/>
        </p:spPr>
        <p:txBody>
          <a:bodyPr wrap="square" lIns="25400" tIns="25400" rIns="25400" bIns="25400" rtlCol="0" anchor="t">
            <a:normAutofit/>
          </a:bodyPr>
          <a:lstStyle/>
          <a:p>
            <a:pPr marL="0" indent="0" algn="r">
              <a:lnSpc>
                <a:spcPct val="121613"/>
              </a:lnSpc>
              <a:buNone/>
            </a:pPr>
            <a:r>
              <a:rPr lang="en-US" sz="1950" dirty="0">
                <a:solidFill>
                  <a:srgbClr val="405046"/>
                </a:solidFill>
                <a:latin typeface="Karla" pitchFamily="34" charset="0"/>
                <a:ea typeface="Karla" pitchFamily="34" charset="-122"/>
                <a:cs typeface="Karla" pitchFamily="34" charset="-120"/>
              </a:rPr>
              <a:t>Campaign sites and client organizations, live at time of publication.</a:t>
            </a:r>
            <a:endParaRPr lang="en-US" sz="1950" dirty="0"/>
          </a:p>
        </p:txBody>
      </p:sp>
      <p:sp>
        <p:nvSpPr>
          <p:cNvPr id="5" name="Shape 3"/>
          <p:cNvSpPr/>
          <p:nvPr/>
        </p:nvSpPr>
        <p:spPr>
          <a:xfrm>
            <a:off x="857250" y="2138065"/>
            <a:ext cx="5359301" cy="3312468"/>
          </a:xfrm>
          <a:prstGeom prst="rect">
            <a:avLst/>
          </a:prstGeom>
          <a:solidFill>
            <a:srgbClr val="FFFFFF"/>
          </a:solidFill>
          <a:ln/>
        </p:spPr>
        <p:txBody>
          <a:bodyPr/>
          <a:lstStyle/>
          <a:p>
            <a:endParaRPr lang="en-US"/>
          </a:p>
        </p:txBody>
      </p:sp>
      <p:sp>
        <p:nvSpPr>
          <p:cNvPr id="6" name="Shape 4"/>
          <p:cNvSpPr/>
          <p:nvPr/>
        </p:nvSpPr>
        <p:spPr>
          <a:xfrm>
            <a:off x="857250" y="2138065"/>
            <a:ext cx="5359301" cy="38100"/>
          </a:xfrm>
          <a:prstGeom prst="rect">
            <a:avLst/>
          </a:prstGeom>
          <a:solidFill>
            <a:srgbClr val="A98A4B"/>
          </a:solidFill>
          <a:ln/>
        </p:spPr>
        <p:txBody>
          <a:bodyPr/>
          <a:lstStyle/>
          <a:p>
            <a:endParaRPr lang="en-US"/>
          </a:p>
        </p:txBody>
      </p:sp>
      <p:sp>
        <p:nvSpPr>
          <p:cNvPr id="7" name="Text 5"/>
          <p:cNvSpPr/>
          <p:nvPr/>
        </p:nvSpPr>
        <p:spPr>
          <a:xfrm>
            <a:off x="1162050" y="2519065"/>
            <a:ext cx="5224671" cy="410468"/>
          </a:xfrm>
          <a:prstGeom prst="rect">
            <a:avLst/>
          </a:prstGeom>
          <a:noFill/>
          <a:ln/>
        </p:spPr>
        <p:txBody>
          <a:bodyPr wrap="square" lIns="25400" tIns="25400" rIns="25400" bIns="25400" rtlCol="0" anchor="t">
            <a:normAutofit fontScale="92500" lnSpcReduction="20000"/>
          </a:bodyPr>
          <a:lstStyle/>
          <a:p>
            <a:pPr marL="0" indent="0" algn="l">
              <a:lnSpc>
                <a:spcPct val="111714"/>
              </a:lnSpc>
              <a:buNone/>
            </a:pPr>
            <a:r>
              <a:rPr lang="en-US" sz="2550" dirty="0">
                <a:solidFill>
                  <a:srgbClr val="16211B"/>
                </a:solidFill>
                <a:latin typeface="Josefin Sans" pitchFamily="34" charset="0"/>
                <a:ea typeface="Josefin Sans" pitchFamily="34" charset="-122"/>
                <a:cs typeface="Josefin Sans" pitchFamily="34" charset="-120"/>
              </a:rPr>
              <a:t>PinkSTEM</a:t>
            </a:r>
            <a:endParaRPr lang="en-US" sz="2550" dirty="0"/>
          </a:p>
        </p:txBody>
      </p:sp>
      <p:sp>
        <p:nvSpPr>
          <p:cNvPr id="8" name="Text 6"/>
          <p:cNvSpPr/>
          <p:nvPr/>
        </p:nvSpPr>
        <p:spPr>
          <a:xfrm>
            <a:off x="1162050" y="3005733"/>
            <a:ext cx="5224671" cy="314325"/>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405046"/>
                </a:solidFill>
                <a:latin typeface="Karla" pitchFamily="34" charset="0"/>
                <a:ea typeface="Karla" pitchFamily="34" charset="-122"/>
                <a:cs typeface="Karla" pitchFamily="34" charset="-120"/>
              </a:rPr>
              <a:t>Youth fentanyl prevention</a:t>
            </a:r>
            <a:endParaRPr lang="en-US" sz="1875" dirty="0"/>
          </a:p>
        </p:txBody>
      </p:sp>
      <p:sp>
        <p:nvSpPr>
          <p:cNvPr id="9" name="Text 7"/>
          <p:cNvSpPr/>
          <p:nvPr/>
        </p:nvSpPr>
        <p:spPr>
          <a:xfrm>
            <a:off x="1162050" y="4802832"/>
            <a:ext cx="4892192" cy="342900"/>
          </a:xfrm>
          <a:prstGeom prst="rect">
            <a:avLst/>
          </a:prstGeom>
          <a:noFill/>
          <a:ln/>
        </p:spPr>
        <p:txBody>
          <a:bodyPr wrap="square" lIns="25400" tIns="25400" rIns="25400" bIns="25400" rtlCol="0" anchor="t">
            <a:normAutofit lnSpcReduction="10000"/>
          </a:bodyPr>
          <a:lstStyle/>
          <a:p>
            <a:pPr marL="0" indent="0" algn="l">
              <a:buNone/>
            </a:pPr>
            <a:r>
              <a:rPr lang="en-US" sz="1950" kern="0" spc="117" dirty="0">
                <a:solidFill>
                  <a:srgbClr val="A98A4B"/>
                </a:solidFill>
                <a:latin typeface="Josefin Sans" pitchFamily="34" charset="0"/>
                <a:ea typeface="Josefin Sans" pitchFamily="34" charset="-122"/>
                <a:cs typeface="Josefin Sans" pitchFamily="34" charset="-120"/>
              </a:rPr>
              <a:t>pinkstem.org →</a:t>
            </a:r>
            <a:endParaRPr lang="en-US" sz="1950" dirty="0"/>
          </a:p>
        </p:txBody>
      </p:sp>
      <p:sp>
        <p:nvSpPr>
          <p:cNvPr id="10" name="Shape 8"/>
          <p:cNvSpPr/>
          <p:nvPr/>
        </p:nvSpPr>
        <p:spPr>
          <a:xfrm>
            <a:off x="6464201" y="2138065"/>
            <a:ext cx="5359450" cy="3312468"/>
          </a:xfrm>
          <a:prstGeom prst="rect">
            <a:avLst/>
          </a:prstGeom>
          <a:solidFill>
            <a:srgbClr val="FFFFFF"/>
          </a:solidFill>
          <a:ln/>
        </p:spPr>
        <p:txBody>
          <a:bodyPr/>
          <a:lstStyle/>
          <a:p>
            <a:endParaRPr lang="en-US"/>
          </a:p>
        </p:txBody>
      </p:sp>
      <p:sp>
        <p:nvSpPr>
          <p:cNvPr id="11" name="Shape 9"/>
          <p:cNvSpPr/>
          <p:nvPr/>
        </p:nvSpPr>
        <p:spPr>
          <a:xfrm>
            <a:off x="6464201" y="2138065"/>
            <a:ext cx="5359450" cy="38100"/>
          </a:xfrm>
          <a:prstGeom prst="rect">
            <a:avLst/>
          </a:prstGeom>
          <a:solidFill>
            <a:srgbClr val="A98A4B"/>
          </a:solidFill>
          <a:ln/>
        </p:spPr>
        <p:txBody>
          <a:bodyPr/>
          <a:lstStyle/>
          <a:p>
            <a:endParaRPr lang="en-US"/>
          </a:p>
        </p:txBody>
      </p:sp>
      <p:sp>
        <p:nvSpPr>
          <p:cNvPr id="12" name="Text 10"/>
          <p:cNvSpPr/>
          <p:nvPr/>
        </p:nvSpPr>
        <p:spPr>
          <a:xfrm>
            <a:off x="6769001" y="2519065"/>
            <a:ext cx="5224835" cy="410468"/>
          </a:xfrm>
          <a:prstGeom prst="rect">
            <a:avLst/>
          </a:prstGeom>
          <a:noFill/>
          <a:ln/>
        </p:spPr>
        <p:txBody>
          <a:bodyPr wrap="square" lIns="25400" tIns="25400" rIns="25400" bIns="25400" rtlCol="0" anchor="t">
            <a:normAutofit fontScale="92500" lnSpcReduction="20000"/>
          </a:bodyPr>
          <a:lstStyle/>
          <a:p>
            <a:pPr marL="0" indent="0" algn="l">
              <a:lnSpc>
                <a:spcPct val="111714"/>
              </a:lnSpc>
              <a:buNone/>
            </a:pPr>
            <a:r>
              <a:rPr lang="en-US" sz="2550" dirty="0">
                <a:solidFill>
                  <a:srgbClr val="16211B"/>
                </a:solidFill>
                <a:latin typeface="Josefin Sans" pitchFamily="34" charset="0"/>
                <a:ea typeface="Josefin Sans" pitchFamily="34" charset="-122"/>
                <a:cs typeface="Josefin Sans" pitchFamily="34" charset="-120"/>
              </a:rPr>
              <a:t>Just Plain Killers</a:t>
            </a:r>
            <a:endParaRPr lang="en-US" sz="2550" dirty="0"/>
          </a:p>
        </p:txBody>
      </p:sp>
      <p:sp>
        <p:nvSpPr>
          <p:cNvPr id="13" name="Text 11"/>
          <p:cNvSpPr/>
          <p:nvPr/>
        </p:nvSpPr>
        <p:spPr>
          <a:xfrm>
            <a:off x="6769001" y="3005733"/>
            <a:ext cx="5224835" cy="314325"/>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405046"/>
                </a:solidFill>
                <a:latin typeface="Karla" pitchFamily="34" charset="0"/>
                <a:ea typeface="Karla" pitchFamily="34" charset="-122"/>
                <a:cs typeface="Karla" pitchFamily="34" charset="-120"/>
              </a:rPr>
              <a:t>Campaign landing site</a:t>
            </a:r>
            <a:endParaRPr lang="en-US" sz="1875" dirty="0"/>
          </a:p>
        </p:txBody>
      </p:sp>
      <p:sp>
        <p:nvSpPr>
          <p:cNvPr id="14" name="Text 12"/>
          <p:cNvSpPr/>
          <p:nvPr/>
        </p:nvSpPr>
        <p:spPr>
          <a:xfrm>
            <a:off x="6769001" y="4802832"/>
            <a:ext cx="4892345" cy="342900"/>
          </a:xfrm>
          <a:prstGeom prst="rect">
            <a:avLst/>
          </a:prstGeom>
          <a:noFill/>
          <a:ln/>
        </p:spPr>
        <p:txBody>
          <a:bodyPr wrap="square" lIns="25400" tIns="25400" rIns="25400" bIns="25400" rtlCol="0" anchor="t">
            <a:normAutofit lnSpcReduction="10000"/>
          </a:bodyPr>
          <a:lstStyle/>
          <a:p>
            <a:pPr marL="0" indent="0" algn="l">
              <a:buNone/>
            </a:pPr>
            <a:r>
              <a:rPr lang="en-US" sz="1950" kern="0" spc="117" dirty="0">
                <a:solidFill>
                  <a:srgbClr val="A98A4B"/>
                </a:solidFill>
                <a:latin typeface="Josefin Sans" pitchFamily="34" charset="0"/>
                <a:ea typeface="Josefin Sans" pitchFamily="34" charset="-122"/>
                <a:cs typeface="Josefin Sans" pitchFamily="34" charset="-120"/>
              </a:rPr>
              <a:t>justplainkillers.com →</a:t>
            </a:r>
            <a:endParaRPr lang="en-US" sz="1950" dirty="0"/>
          </a:p>
        </p:txBody>
      </p:sp>
      <p:sp>
        <p:nvSpPr>
          <p:cNvPr id="15" name="Shape 13"/>
          <p:cNvSpPr/>
          <p:nvPr/>
        </p:nvSpPr>
        <p:spPr>
          <a:xfrm>
            <a:off x="12071300" y="2138065"/>
            <a:ext cx="5359450" cy="3312468"/>
          </a:xfrm>
          <a:prstGeom prst="rect">
            <a:avLst/>
          </a:prstGeom>
          <a:solidFill>
            <a:srgbClr val="FFFFFF"/>
          </a:solidFill>
          <a:ln/>
        </p:spPr>
        <p:txBody>
          <a:bodyPr/>
          <a:lstStyle/>
          <a:p>
            <a:endParaRPr lang="en-US"/>
          </a:p>
        </p:txBody>
      </p:sp>
      <p:sp>
        <p:nvSpPr>
          <p:cNvPr id="16" name="Shape 14"/>
          <p:cNvSpPr/>
          <p:nvPr/>
        </p:nvSpPr>
        <p:spPr>
          <a:xfrm>
            <a:off x="12071300" y="2138065"/>
            <a:ext cx="5359450" cy="38100"/>
          </a:xfrm>
          <a:prstGeom prst="rect">
            <a:avLst/>
          </a:prstGeom>
          <a:solidFill>
            <a:srgbClr val="A98A4B"/>
          </a:solidFill>
          <a:ln/>
        </p:spPr>
        <p:txBody>
          <a:bodyPr/>
          <a:lstStyle/>
          <a:p>
            <a:endParaRPr lang="en-US"/>
          </a:p>
        </p:txBody>
      </p:sp>
      <p:sp>
        <p:nvSpPr>
          <p:cNvPr id="17" name="Text 15"/>
          <p:cNvSpPr/>
          <p:nvPr/>
        </p:nvSpPr>
        <p:spPr>
          <a:xfrm>
            <a:off x="12376100" y="2519065"/>
            <a:ext cx="5224835" cy="410468"/>
          </a:xfrm>
          <a:prstGeom prst="rect">
            <a:avLst/>
          </a:prstGeom>
          <a:noFill/>
          <a:ln/>
        </p:spPr>
        <p:txBody>
          <a:bodyPr wrap="square" lIns="25400" tIns="25400" rIns="25400" bIns="25400" rtlCol="0" anchor="t">
            <a:normAutofit fontScale="92500" lnSpcReduction="20000"/>
          </a:bodyPr>
          <a:lstStyle/>
          <a:p>
            <a:pPr marL="0" indent="0" algn="l">
              <a:lnSpc>
                <a:spcPct val="111714"/>
              </a:lnSpc>
              <a:buNone/>
            </a:pPr>
            <a:r>
              <a:rPr lang="en-US" sz="2550" dirty="0">
                <a:solidFill>
                  <a:srgbClr val="16211B"/>
                </a:solidFill>
                <a:latin typeface="Josefin Sans" pitchFamily="34" charset="0"/>
                <a:ea typeface="Josefin Sans" pitchFamily="34" charset="-122"/>
                <a:cs typeface="Josefin Sans" pitchFamily="34" charset="-120"/>
              </a:rPr>
              <a:t>California Volunteers</a:t>
            </a:r>
            <a:endParaRPr lang="en-US" sz="2550" dirty="0"/>
          </a:p>
        </p:txBody>
      </p:sp>
      <p:sp>
        <p:nvSpPr>
          <p:cNvPr id="18" name="Text 16"/>
          <p:cNvSpPr/>
          <p:nvPr/>
        </p:nvSpPr>
        <p:spPr>
          <a:xfrm>
            <a:off x="12376100" y="3005733"/>
            <a:ext cx="5224835" cy="314325"/>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405046"/>
                </a:solidFill>
                <a:latin typeface="Karla" pitchFamily="34" charset="0"/>
                <a:ea typeface="Karla" pitchFamily="34" charset="-122"/>
                <a:cs typeface="Karla" pitchFamily="34" charset="-120"/>
              </a:rPr>
              <a:t>California Service Corps</a:t>
            </a:r>
            <a:endParaRPr lang="en-US" sz="1875" dirty="0"/>
          </a:p>
        </p:txBody>
      </p:sp>
      <p:sp>
        <p:nvSpPr>
          <p:cNvPr id="19" name="Text 17"/>
          <p:cNvSpPr/>
          <p:nvPr/>
        </p:nvSpPr>
        <p:spPr>
          <a:xfrm>
            <a:off x="12376100" y="4802832"/>
            <a:ext cx="4892345" cy="342900"/>
          </a:xfrm>
          <a:prstGeom prst="rect">
            <a:avLst/>
          </a:prstGeom>
          <a:noFill/>
          <a:ln/>
        </p:spPr>
        <p:txBody>
          <a:bodyPr wrap="square" lIns="25400" tIns="25400" rIns="25400" bIns="25400" rtlCol="0" anchor="t">
            <a:normAutofit lnSpcReduction="10000"/>
          </a:bodyPr>
          <a:lstStyle/>
          <a:p>
            <a:pPr marL="0" indent="0" algn="l">
              <a:buNone/>
            </a:pPr>
            <a:r>
              <a:rPr lang="en-US" sz="1950" kern="0" spc="117" dirty="0">
                <a:solidFill>
                  <a:srgbClr val="A98A4B"/>
                </a:solidFill>
                <a:latin typeface="Josefin Sans" pitchFamily="34" charset="0"/>
                <a:ea typeface="Josefin Sans" pitchFamily="34" charset="-122"/>
                <a:cs typeface="Josefin Sans" pitchFamily="34" charset="-120"/>
              </a:rPr>
              <a:t>californiavolunteers.ca.gov →</a:t>
            </a:r>
            <a:endParaRPr lang="en-US" sz="1950" dirty="0"/>
          </a:p>
        </p:txBody>
      </p:sp>
      <p:sp>
        <p:nvSpPr>
          <p:cNvPr id="20" name="Shape 18"/>
          <p:cNvSpPr/>
          <p:nvPr/>
        </p:nvSpPr>
        <p:spPr>
          <a:xfrm>
            <a:off x="857250" y="5698182"/>
            <a:ext cx="5359301" cy="3312468"/>
          </a:xfrm>
          <a:prstGeom prst="rect">
            <a:avLst/>
          </a:prstGeom>
          <a:solidFill>
            <a:srgbClr val="FFFFFF"/>
          </a:solidFill>
          <a:ln/>
        </p:spPr>
        <p:txBody>
          <a:bodyPr/>
          <a:lstStyle/>
          <a:p>
            <a:endParaRPr lang="en-US"/>
          </a:p>
        </p:txBody>
      </p:sp>
      <p:sp>
        <p:nvSpPr>
          <p:cNvPr id="21" name="Shape 19"/>
          <p:cNvSpPr/>
          <p:nvPr/>
        </p:nvSpPr>
        <p:spPr>
          <a:xfrm>
            <a:off x="857250" y="5698182"/>
            <a:ext cx="5359301" cy="38100"/>
          </a:xfrm>
          <a:prstGeom prst="rect">
            <a:avLst/>
          </a:prstGeom>
          <a:solidFill>
            <a:srgbClr val="A98A4B"/>
          </a:solidFill>
          <a:ln/>
        </p:spPr>
        <p:txBody>
          <a:bodyPr/>
          <a:lstStyle/>
          <a:p>
            <a:endParaRPr lang="en-US"/>
          </a:p>
        </p:txBody>
      </p:sp>
      <p:sp>
        <p:nvSpPr>
          <p:cNvPr id="22" name="Text 20"/>
          <p:cNvSpPr/>
          <p:nvPr/>
        </p:nvSpPr>
        <p:spPr>
          <a:xfrm>
            <a:off x="1162050" y="6079182"/>
            <a:ext cx="5224671" cy="410468"/>
          </a:xfrm>
          <a:prstGeom prst="rect">
            <a:avLst/>
          </a:prstGeom>
          <a:noFill/>
          <a:ln/>
        </p:spPr>
        <p:txBody>
          <a:bodyPr wrap="square" lIns="25400" tIns="25400" rIns="25400" bIns="25400" rtlCol="0" anchor="t">
            <a:normAutofit fontScale="92500" lnSpcReduction="20000"/>
          </a:bodyPr>
          <a:lstStyle/>
          <a:p>
            <a:pPr marL="0" indent="0" algn="l">
              <a:lnSpc>
                <a:spcPct val="111714"/>
              </a:lnSpc>
              <a:buNone/>
            </a:pPr>
            <a:r>
              <a:rPr lang="en-US" sz="2550" dirty="0">
                <a:solidFill>
                  <a:srgbClr val="16211B"/>
                </a:solidFill>
                <a:latin typeface="Josefin Sans" pitchFamily="34" charset="0"/>
                <a:ea typeface="Josefin Sans" pitchFamily="34" charset="-122"/>
                <a:cs typeface="Josefin Sans" pitchFamily="34" charset="-120"/>
              </a:rPr>
              <a:t>Tropicana Community Services</a:t>
            </a:r>
            <a:endParaRPr lang="en-US" sz="2550" dirty="0"/>
          </a:p>
        </p:txBody>
      </p:sp>
      <p:sp>
        <p:nvSpPr>
          <p:cNvPr id="23" name="Text 21"/>
          <p:cNvSpPr/>
          <p:nvPr/>
        </p:nvSpPr>
        <p:spPr>
          <a:xfrm>
            <a:off x="1162050" y="6565850"/>
            <a:ext cx="5224671" cy="314325"/>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405046"/>
                </a:solidFill>
                <a:latin typeface="Karla" pitchFamily="34" charset="0"/>
                <a:ea typeface="Karla" pitchFamily="34" charset="-122"/>
                <a:cs typeface="Karla" pitchFamily="34" charset="-120"/>
              </a:rPr>
              <a:t>ARISE strategic framework</a:t>
            </a:r>
            <a:endParaRPr lang="en-US" sz="1875" dirty="0"/>
          </a:p>
        </p:txBody>
      </p:sp>
      <p:sp>
        <p:nvSpPr>
          <p:cNvPr id="24" name="Text 22"/>
          <p:cNvSpPr/>
          <p:nvPr/>
        </p:nvSpPr>
        <p:spPr>
          <a:xfrm>
            <a:off x="1162050" y="8362950"/>
            <a:ext cx="4892192" cy="342900"/>
          </a:xfrm>
          <a:prstGeom prst="rect">
            <a:avLst/>
          </a:prstGeom>
          <a:noFill/>
          <a:ln/>
        </p:spPr>
        <p:txBody>
          <a:bodyPr wrap="square" lIns="25400" tIns="25400" rIns="25400" bIns="25400" rtlCol="0" anchor="t">
            <a:normAutofit lnSpcReduction="10000"/>
          </a:bodyPr>
          <a:lstStyle/>
          <a:p>
            <a:pPr marL="0" indent="0" algn="l">
              <a:buNone/>
            </a:pPr>
            <a:r>
              <a:rPr lang="en-US" sz="1950" kern="0" spc="117" dirty="0">
                <a:solidFill>
                  <a:srgbClr val="A98A4B"/>
                </a:solidFill>
                <a:latin typeface="Josefin Sans" pitchFamily="34" charset="0"/>
                <a:ea typeface="Josefin Sans" pitchFamily="34" charset="-122"/>
                <a:cs typeface="Josefin Sans" pitchFamily="34" charset="-120"/>
              </a:rPr>
              <a:t>tropicanacommunity.org →</a:t>
            </a:r>
            <a:endParaRPr lang="en-US" sz="1950" dirty="0"/>
          </a:p>
        </p:txBody>
      </p:sp>
      <p:sp>
        <p:nvSpPr>
          <p:cNvPr id="25" name="Shape 23"/>
          <p:cNvSpPr/>
          <p:nvPr/>
        </p:nvSpPr>
        <p:spPr>
          <a:xfrm>
            <a:off x="6464201" y="5698182"/>
            <a:ext cx="5359450" cy="3312468"/>
          </a:xfrm>
          <a:prstGeom prst="rect">
            <a:avLst/>
          </a:prstGeom>
          <a:solidFill>
            <a:srgbClr val="FFFFFF"/>
          </a:solidFill>
          <a:ln/>
        </p:spPr>
        <p:txBody>
          <a:bodyPr/>
          <a:lstStyle/>
          <a:p>
            <a:endParaRPr lang="en-US"/>
          </a:p>
        </p:txBody>
      </p:sp>
      <p:sp>
        <p:nvSpPr>
          <p:cNvPr id="26" name="Shape 24"/>
          <p:cNvSpPr/>
          <p:nvPr/>
        </p:nvSpPr>
        <p:spPr>
          <a:xfrm>
            <a:off x="6464201" y="5698182"/>
            <a:ext cx="5359450" cy="38100"/>
          </a:xfrm>
          <a:prstGeom prst="rect">
            <a:avLst/>
          </a:prstGeom>
          <a:solidFill>
            <a:srgbClr val="A98A4B"/>
          </a:solidFill>
          <a:ln/>
        </p:spPr>
        <p:txBody>
          <a:bodyPr/>
          <a:lstStyle/>
          <a:p>
            <a:endParaRPr lang="en-US"/>
          </a:p>
        </p:txBody>
      </p:sp>
      <p:sp>
        <p:nvSpPr>
          <p:cNvPr id="27" name="Text 25"/>
          <p:cNvSpPr/>
          <p:nvPr/>
        </p:nvSpPr>
        <p:spPr>
          <a:xfrm>
            <a:off x="6769001" y="6079182"/>
            <a:ext cx="5224835" cy="410468"/>
          </a:xfrm>
          <a:prstGeom prst="rect">
            <a:avLst/>
          </a:prstGeom>
          <a:noFill/>
          <a:ln/>
        </p:spPr>
        <p:txBody>
          <a:bodyPr wrap="square" lIns="25400" tIns="25400" rIns="25400" bIns="25400" rtlCol="0" anchor="t">
            <a:normAutofit fontScale="92500" lnSpcReduction="20000"/>
          </a:bodyPr>
          <a:lstStyle/>
          <a:p>
            <a:pPr marL="0" indent="0" algn="l">
              <a:lnSpc>
                <a:spcPct val="111714"/>
              </a:lnSpc>
              <a:buNone/>
            </a:pPr>
            <a:r>
              <a:rPr lang="en-US" sz="2550" dirty="0">
                <a:solidFill>
                  <a:srgbClr val="16211B"/>
                </a:solidFill>
                <a:latin typeface="Josefin Sans" pitchFamily="34" charset="0"/>
                <a:ea typeface="Josefin Sans" pitchFamily="34" charset="-122"/>
                <a:cs typeface="Josefin Sans" pitchFamily="34" charset="-120"/>
              </a:rPr>
              <a:t>AS STRATEGY™</a:t>
            </a:r>
            <a:endParaRPr lang="en-US" sz="2550" dirty="0"/>
          </a:p>
        </p:txBody>
      </p:sp>
      <p:sp>
        <p:nvSpPr>
          <p:cNvPr id="28" name="Text 26"/>
          <p:cNvSpPr/>
          <p:nvPr/>
        </p:nvSpPr>
        <p:spPr>
          <a:xfrm>
            <a:off x="6769001" y="6565850"/>
            <a:ext cx="5224835" cy="314325"/>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405046"/>
                </a:solidFill>
                <a:latin typeface="Karla" pitchFamily="34" charset="0"/>
                <a:ea typeface="Karla" pitchFamily="34" charset="-122"/>
                <a:cs typeface="Karla" pitchFamily="34" charset="-120"/>
              </a:rPr>
              <a:t>Strategy. Research. Results.</a:t>
            </a:r>
            <a:endParaRPr lang="en-US" sz="1875" dirty="0"/>
          </a:p>
        </p:txBody>
      </p:sp>
      <p:sp>
        <p:nvSpPr>
          <p:cNvPr id="29" name="Text 27"/>
          <p:cNvSpPr/>
          <p:nvPr/>
        </p:nvSpPr>
        <p:spPr>
          <a:xfrm>
            <a:off x="6769001" y="8362950"/>
            <a:ext cx="4892345" cy="342900"/>
          </a:xfrm>
          <a:prstGeom prst="rect">
            <a:avLst/>
          </a:prstGeom>
          <a:noFill/>
          <a:ln/>
        </p:spPr>
        <p:txBody>
          <a:bodyPr wrap="square" lIns="25400" tIns="25400" rIns="25400" bIns="25400" rtlCol="0" anchor="t">
            <a:normAutofit lnSpcReduction="10000"/>
          </a:bodyPr>
          <a:lstStyle/>
          <a:p>
            <a:pPr marL="0" indent="0" algn="l">
              <a:buNone/>
            </a:pPr>
            <a:r>
              <a:rPr lang="en-US" sz="1950" kern="0" spc="117" dirty="0">
                <a:solidFill>
                  <a:srgbClr val="A98A4B"/>
                </a:solidFill>
                <a:latin typeface="Josefin Sans" pitchFamily="34" charset="0"/>
                <a:ea typeface="Josefin Sans" pitchFamily="34" charset="-122"/>
                <a:cs typeface="Josefin Sans" pitchFamily="34" charset="-120"/>
              </a:rPr>
              <a:t>as-strategy.com →</a:t>
            </a:r>
            <a:endParaRPr lang="en-US" sz="1950" dirty="0"/>
          </a:p>
        </p:txBody>
      </p:sp>
      <p:sp>
        <p:nvSpPr>
          <p:cNvPr id="30" name="Shape 28"/>
          <p:cNvSpPr/>
          <p:nvPr/>
        </p:nvSpPr>
        <p:spPr>
          <a:xfrm>
            <a:off x="12071300" y="5698182"/>
            <a:ext cx="5359450" cy="3312468"/>
          </a:xfrm>
          <a:prstGeom prst="rect">
            <a:avLst/>
          </a:prstGeom>
          <a:solidFill>
            <a:srgbClr val="FFFFFF"/>
          </a:solidFill>
          <a:ln/>
        </p:spPr>
        <p:txBody>
          <a:bodyPr/>
          <a:lstStyle/>
          <a:p>
            <a:endParaRPr lang="en-US"/>
          </a:p>
        </p:txBody>
      </p:sp>
      <p:sp>
        <p:nvSpPr>
          <p:cNvPr id="31" name="Shape 29"/>
          <p:cNvSpPr/>
          <p:nvPr/>
        </p:nvSpPr>
        <p:spPr>
          <a:xfrm>
            <a:off x="12071300" y="5698182"/>
            <a:ext cx="5359450" cy="38100"/>
          </a:xfrm>
          <a:prstGeom prst="rect">
            <a:avLst/>
          </a:prstGeom>
          <a:solidFill>
            <a:srgbClr val="A98A4B"/>
          </a:solidFill>
          <a:ln/>
        </p:spPr>
        <p:txBody>
          <a:bodyPr/>
          <a:lstStyle/>
          <a:p>
            <a:endParaRPr lang="en-US"/>
          </a:p>
        </p:txBody>
      </p:sp>
      <p:sp>
        <p:nvSpPr>
          <p:cNvPr id="32" name="Text 30"/>
          <p:cNvSpPr/>
          <p:nvPr/>
        </p:nvSpPr>
        <p:spPr>
          <a:xfrm>
            <a:off x="12376100" y="6079182"/>
            <a:ext cx="5224835" cy="410468"/>
          </a:xfrm>
          <a:prstGeom prst="rect">
            <a:avLst/>
          </a:prstGeom>
          <a:noFill/>
          <a:ln/>
        </p:spPr>
        <p:txBody>
          <a:bodyPr wrap="square" lIns="25400" tIns="25400" rIns="25400" bIns="25400" rtlCol="0" anchor="t">
            <a:normAutofit fontScale="92500" lnSpcReduction="20000"/>
          </a:bodyPr>
          <a:lstStyle/>
          <a:p>
            <a:pPr marL="0" indent="0" algn="l">
              <a:lnSpc>
                <a:spcPct val="111714"/>
              </a:lnSpc>
              <a:buNone/>
            </a:pPr>
            <a:r>
              <a:rPr lang="en-US" sz="2550" dirty="0">
                <a:solidFill>
                  <a:srgbClr val="16211B"/>
                </a:solidFill>
                <a:latin typeface="Josefin Sans" pitchFamily="34" charset="0"/>
                <a:ea typeface="Josefin Sans" pitchFamily="34" charset="-122"/>
                <a:cs typeface="Josefin Sans" pitchFamily="34" charset="-120"/>
              </a:rPr>
              <a:t>Alvarys Santana</a:t>
            </a:r>
            <a:endParaRPr lang="en-US" sz="2550" dirty="0"/>
          </a:p>
        </p:txBody>
      </p:sp>
      <p:sp>
        <p:nvSpPr>
          <p:cNvPr id="33" name="Text 31"/>
          <p:cNvSpPr/>
          <p:nvPr/>
        </p:nvSpPr>
        <p:spPr>
          <a:xfrm>
            <a:off x="12376100" y="6565850"/>
            <a:ext cx="5224835" cy="314325"/>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405046"/>
                </a:solidFill>
                <a:latin typeface="Karla" pitchFamily="34" charset="0"/>
                <a:ea typeface="Karla" pitchFamily="34" charset="-122"/>
                <a:cs typeface="Karla" pitchFamily="34" charset="-120"/>
              </a:rPr>
              <a:t>Principal</a:t>
            </a:r>
            <a:endParaRPr lang="en-US" sz="1875" dirty="0"/>
          </a:p>
        </p:txBody>
      </p:sp>
      <p:sp>
        <p:nvSpPr>
          <p:cNvPr id="34" name="Text 32"/>
          <p:cNvSpPr/>
          <p:nvPr/>
        </p:nvSpPr>
        <p:spPr>
          <a:xfrm>
            <a:off x="12376100" y="8362950"/>
            <a:ext cx="4892345" cy="342900"/>
          </a:xfrm>
          <a:prstGeom prst="rect">
            <a:avLst/>
          </a:prstGeom>
          <a:noFill/>
          <a:ln/>
        </p:spPr>
        <p:txBody>
          <a:bodyPr wrap="square" lIns="25400" tIns="25400" rIns="25400" bIns="25400" rtlCol="0" anchor="t">
            <a:normAutofit lnSpcReduction="10000"/>
          </a:bodyPr>
          <a:lstStyle/>
          <a:p>
            <a:pPr marL="0" indent="0" algn="l">
              <a:buNone/>
            </a:pPr>
            <a:r>
              <a:rPr lang="en-US" sz="1950" kern="0" spc="117" dirty="0">
                <a:solidFill>
                  <a:srgbClr val="A98A4B"/>
                </a:solidFill>
                <a:latin typeface="Josefin Sans" pitchFamily="34" charset="0"/>
                <a:ea typeface="Josefin Sans" pitchFamily="34" charset="-122"/>
                <a:cs typeface="Josefin Sans" pitchFamily="34" charset="-120"/>
              </a:rPr>
              <a:t>linkedin.com/in/alvarys →</a:t>
            </a:r>
            <a:endParaRPr lang="en-US" sz="1950" dirty="0"/>
          </a:p>
        </p:txBody>
      </p:sp>
      <p:sp>
        <p:nvSpPr>
          <p:cNvPr id="35" name="Shape 33"/>
          <p:cNvSpPr/>
          <p:nvPr/>
        </p:nvSpPr>
        <p:spPr>
          <a:xfrm>
            <a:off x="857250" y="9258300"/>
            <a:ext cx="16573500" cy="9525"/>
          </a:xfrm>
          <a:prstGeom prst="rect">
            <a:avLst/>
          </a:prstGeom>
          <a:solidFill>
            <a:srgbClr val="D9D3C6"/>
          </a:solidFill>
          <a:ln/>
        </p:spPr>
        <p:txBody>
          <a:bodyPr/>
          <a:lstStyle/>
          <a:p>
            <a:endParaRPr lang="en-US"/>
          </a:p>
        </p:txBody>
      </p:sp>
      <p:sp>
        <p:nvSpPr>
          <p:cNvPr id="36" name="Text 34"/>
          <p:cNvSpPr/>
          <p:nvPr/>
        </p:nvSpPr>
        <p:spPr>
          <a:xfrm>
            <a:off x="857250" y="9458325"/>
            <a:ext cx="17070705" cy="314325"/>
          </a:xfrm>
          <a:prstGeom prst="rect">
            <a:avLst/>
          </a:prstGeom>
          <a:noFill/>
          <a:ln/>
        </p:spPr>
        <p:txBody>
          <a:bodyPr wrap="square" lIns="25400" tIns="25400" rIns="25400" bIns="25400" rtlCol="0" anchor="t">
            <a:normAutofit lnSpcReduction="10000"/>
          </a:bodyPr>
          <a:lstStyle/>
          <a:p>
            <a:pPr marL="0" indent="0" algn="l">
              <a:buNone/>
            </a:pPr>
            <a:r>
              <a:rPr lang="en-US" sz="1875" dirty="0">
                <a:solidFill>
                  <a:srgbClr val="7C8B80"/>
                </a:solidFill>
                <a:latin typeface="Karla" pitchFamily="34" charset="0"/>
                <a:ea typeface="Karla" pitchFamily="34" charset="-122"/>
                <a:cs typeface="Karla" pitchFamily="34" charset="-120"/>
              </a:rPr>
              <a:t>Additional client sites available on request. Several engagements are covered by confidentiality agreements.</a:t>
            </a:r>
            <a:endParaRPr lang="en-US" sz="1875"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33453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alphaModFix amt="92000"/>
          </a:blip>
          <a:stretch>
            <a:fillRect/>
          </a:stretch>
        </p:blipFill>
        <p:spPr>
          <a:xfrm>
            <a:off x="952500" y="952500"/>
            <a:ext cx="3603129" cy="781050"/>
          </a:xfrm>
          <a:prstGeom prst="rect">
            <a:avLst/>
          </a:prstGeom>
        </p:spPr>
      </p:pic>
      <p:sp>
        <p:nvSpPr>
          <p:cNvPr id="3" name="Text 0"/>
          <p:cNvSpPr/>
          <p:nvPr/>
        </p:nvSpPr>
        <p:spPr>
          <a:xfrm>
            <a:off x="4650879" y="1009650"/>
            <a:ext cx="240804" cy="304800"/>
          </a:xfrm>
          <a:prstGeom prst="rect">
            <a:avLst/>
          </a:prstGeom>
          <a:noFill/>
          <a:ln/>
        </p:spPr>
        <p:txBody>
          <a:bodyPr wrap="square" lIns="25400" tIns="25400" rIns="25400" bIns="25400" rtlCol="0" anchor="t">
            <a:normAutofit fontScale="92500" lnSpcReduction="20000"/>
          </a:bodyPr>
          <a:lstStyle/>
          <a:p>
            <a:pPr marL="0" indent="0" algn="l">
              <a:buNone/>
            </a:pPr>
            <a:r>
              <a:rPr lang="en-US" sz="2100" kern="0" spc="84" dirty="0">
                <a:solidFill>
                  <a:srgbClr val="A98A4B"/>
                </a:solidFill>
                <a:latin typeface="Josefin Sans" pitchFamily="34" charset="0"/>
                <a:ea typeface="Josefin Sans" pitchFamily="34" charset="-122"/>
                <a:cs typeface="Josefin Sans" pitchFamily="34" charset="-120"/>
              </a:rPr>
              <a:t>™</a:t>
            </a:r>
            <a:endParaRPr lang="en-US" sz="2100" dirty="0"/>
          </a:p>
        </p:txBody>
      </p:sp>
      <p:sp>
        <p:nvSpPr>
          <p:cNvPr id="4" name="Text 1"/>
          <p:cNvSpPr/>
          <p:nvPr/>
        </p:nvSpPr>
        <p:spPr>
          <a:xfrm>
            <a:off x="952500" y="3010198"/>
            <a:ext cx="18021300"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663" dirty="0">
                <a:solidFill>
                  <a:srgbClr val="A98A4B"/>
                </a:solidFill>
                <a:latin typeface="Josefin Sans" pitchFamily="34" charset="0"/>
                <a:ea typeface="Josefin Sans" pitchFamily="34" charset="-122"/>
                <a:cs typeface="Josefin Sans" pitchFamily="34" charset="-120"/>
              </a:rPr>
              <a:t>LET'S BUILD THE NEXT ONE</a:t>
            </a:r>
            <a:endParaRPr lang="en-US" sz="1950" dirty="0"/>
          </a:p>
        </p:txBody>
      </p:sp>
      <p:sp>
        <p:nvSpPr>
          <p:cNvPr id="5" name="Text 2"/>
          <p:cNvSpPr/>
          <p:nvPr/>
        </p:nvSpPr>
        <p:spPr>
          <a:xfrm>
            <a:off x="952500" y="3610273"/>
            <a:ext cx="16874490" cy="2058888"/>
          </a:xfrm>
          <a:prstGeom prst="rect">
            <a:avLst/>
          </a:prstGeom>
          <a:noFill/>
          <a:ln/>
        </p:spPr>
        <p:txBody>
          <a:bodyPr wrap="square" lIns="25400" tIns="25400" rIns="25400" bIns="25400" rtlCol="0" anchor="t">
            <a:normAutofit/>
          </a:bodyPr>
          <a:lstStyle/>
          <a:p>
            <a:pPr marL="0" indent="0" algn="l">
              <a:lnSpc>
                <a:spcPct val="102000"/>
              </a:lnSpc>
              <a:buNone/>
            </a:pPr>
            <a:r>
              <a:rPr lang="en-US" sz="7800" dirty="0">
                <a:solidFill>
                  <a:srgbClr val="F1EDE4"/>
                </a:solidFill>
                <a:latin typeface="Josefin Sans" pitchFamily="34" charset="0"/>
                <a:ea typeface="Josefin Sans" pitchFamily="34" charset="-122"/>
                <a:cs typeface="Josefin Sans" pitchFamily="34" charset="-120"/>
              </a:rPr>
              <a:t>Strategy. Research. Results.</a:t>
            </a:r>
            <a:endParaRPr lang="en-US" sz="7800" dirty="0"/>
          </a:p>
        </p:txBody>
      </p:sp>
      <p:sp>
        <p:nvSpPr>
          <p:cNvPr id="6" name="Text 3"/>
          <p:cNvSpPr/>
          <p:nvPr/>
        </p:nvSpPr>
        <p:spPr>
          <a:xfrm>
            <a:off x="952500" y="6050161"/>
            <a:ext cx="4901342" cy="510480"/>
          </a:xfrm>
          <a:prstGeom prst="rect">
            <a:avLst/>
          </a:prstGeom>
          <a:noFill/>
          <a:ln/>
        </p:spPr>
        <p:txBody>
          <a:bodyPr wrap="square" lIns="25400" tIns="25400" rIns="25400" bIns="25400" rtlCol="0" anchor="t">
            <a:normAutofit/>
          </a:bodyPr>
          <a:lstStyle/>
          <a:p>
            <a:pPr marL="0" indent="0" algn="l">
              <a:lnSpc>
                <a:spcPct val="137778"/>
              </a:lnSpc>
              <a:buNone/>
            </a:pPr>
            <a:r>
              <a:rPr lang="en-US" sz="2325" dirty="0">
                <a:solidFill>
                  <a:srgbClr val="F1EDE4"/>
                </a:solidFill>
                <a:latin typeface="Karla" pitchFamily="34" charset="0"/>
                <a:ea typeface="Karla" pitchFamily="34" charset="-122"/>
                <a:cs typeface="Karla" pitchFamily="34" charset="-120"/>
              </a:rPr>
              <a:t>Alvarys Santana, MBA</a:t>
            </a:r>
            <a:endParaRPr lang="en-US" sz="2325" dirty="0"/>
          </a:p>
        </p:txBody>
      </p:sp>
      <p:sp>
        <p:nvSpPr>
          <p:cNvPr id="7" name="Text 4"/>
          <p:cNvSpPr/>
          <p:nvPr/>
        </p:nvSpPr>
        <p:spPr>
          <a:xfrm>
            <a:off x="952500" y="6522541"/>
            <a:ext cx="4901342" cy="510480"/>
          </a:xfrm>
          <a:prstGeom prst="rect">
            <a:avLst/>
          </a:prstGeom>
          <a:noFill/>
          <a:ln/>
        </p:spPr>
        <p:txBody>
          <a:bodyPr wrap="square" lIns="25400" tIns="25400" rIns="25400" bIns="25400" rtlCol="0" anchor="t">
            <a:normAutofit/>
          </a:bodyPr>
          <a:lstStyle/>
          <a:p>
            <a:pPr marL="0" indent="0" algn="l">
              <a:lnSpc>
                <a:spcPct val="137778"/>
              </a:lnSpc>
              <a:buNone/>
            </a:pPr>
            <a:r>
              <a:rPr lang="en-US" sz="2325" dirty="0">
                <a:solidFill>
                  <a:srgbClr val="C3CDBF"/>
                </a:solidFill>
                <a:latin typeface="Karla" pitchFamily="34" charset="0"/>
                <a:ea typeface="Karla" pitchFamily="34" charset="-122"/>
                <a:cs typeface="Karla" pitchFamily="34" charset="-120"/>
              </a:rPr>
              <a:t>President &amp; Principal Consultant</a:t>
            </a:r>
            <a:endParaRPr lang="en-US" sz="2325" dirty="0"/>
          </a:p>
        </p:txBody>
      </p:sp>
      <p:sp>
        <p:nvSpPr>
          <p:cNvPr id="8" name="Text 5"/>
          <p:cNvSpPr/>
          <p:nvPr/>
        </p:nvSpPr>
        <p:spPr>
          <a:xfrm>
            <a:off x="6265515" y="6050161"/>
            <a:ext cx="4417412" cy="510480"/>
          </a:xfrm>
          <a:prstGeom prst="rect">
            <a:avLst/>
          </a:prstGeom>
          <a:noFill/>
          <a:ln/>
        </p:spPr>
        <p:txBody>
          <a:bodyPr wrap="square" lIns="25400" tIns="25400" rIns="25400" bIns="25400" rtlCol="0" anchor="t">
            <a:normAutofit/>
          </a:bodyPr>
          <a:lstStyle/>
          <a:p>
            <a:pPr marL="0" indent="0" algn="l">
              <a:lnSpc>
                <a:spcPct val="137778"/>
              </a:lnSpc>
              <a:buNone/>
            </a:pPr>
            <a:r>
              <a:rPr lang="en-US" sz="2325" dirty="0">
                <a:solidFill>
                  <a:srgbClr val="F1EDE4"/>
                </a:solidFill>
                <a:latin typeface="Karla" pitchFamily="34" charset="0"/>
                <a:ea typeface="Karla" pitchFamily="34" charset="-122"/>
                <a:cs typeface="Karla" pitchFamily="34" charset="-120"/>
              </a:rPr>
              <a:t>alvaryssc@as-strategy.com</a:t>
            </a:r>
            <a:endParaRPr lang="en-US" sz="2325" dirty="0"/>
          </a:p>
        </p:txBody>
      </p:sp>
      <p:sp>
        <p:nvSpPr>
          <p:cNvPr id="9" name="Text 6"/>
          <p:cNvSpPr/>
          <p:nvPr/>
        </p:nvSpPr>
        <p:spPr>
          <a:xfrm>
            <a:off x="6265515" y="6522541"/>
            <a:ext cx="4417412" cy="510480"/>
          </a:xfrm>
          <a:prstGeom prst="rect">
            <a:avLst/>
          </a:prstGeom>
          <a:noFill/>
          <a:ln/>
        </p:spPr>
        <p:txBody>
          <a:bodyPr wrap="square" lIns="25400" tIns="25400" rIns="25400" bIns="25400" rtlCol="0" anchor="t">
            <a:normAutofit/>
          </a:bodyPr>
          <a:lstStyle/>
          <a:p>
            <a:pPr marL="0" indent="0" algn="l">
              <a:lnSpc>
                <a:spcPct val="137778"/>
              </a:lnSpc>
              <a:buNone/>
            </a:pPr>
            <a:r>
              <a:rPr lang="en-US" sz="2325" dirty="0">
                <a:solidFill>
                  <a:srgbClr val="C3CDBF"/>
                </a:solidFill>
                <a:latin typeface="Karla" pitchFamily="34" charset="0"/>
                <a:ea typeface="Karla" pitchFamily="34" charset="-122"/>
                <a:cs typeface="Karla" pitchFamily="34" charset="-120"/>
              </a:rPr>
              <a:t>contracting@as-strategy.com</a:t>
            </a:r>
            <a:endParaRPr lang="en-US" sz="2325" dirty="0"/>
          </a:p>
        </p:txBody>
      </p:sp>
      <p:sp>
        <p:nvSpPr>
          <p:cNvPr id="10" name="Text 7"/>
          <p:cNvSpPr/>
          <p:nvPr/>
        </p:nvSpPr>
        <p:spPr>
          <a:xfrm>
            <a:off x="6265515" y="6994922"/>
            <a:ext cx="4417412" cy="510480"/>
          </a:xfrm>
          <a:prstGeom prst="rect">
            <a:avLst/>
          </a:prstGeom>
          <a:noFill/>
          <a:ln/>
        </p:spPr>
        <p:txBody>
          <a:bodyPr wrap="square" lIns="25400" tIns="25400" rIns="25400" bIns="25400" rtlCol="0" anchor="t">
            <a:normAutofit/>
          </a:bodyPr>
          <a:lstStyle/>
          <a:p>
            <a:pPr marL="0" indent="0" algn="l">
              <a:lnSpc>
                <a:spcPct val="137778"/>
              </a:lnSpc>
              <a:buNone/>
            </a:pPr>
            <a:r>
              <a:rPr lang="en-US" sz="2325" dirty="0">
                <a:solidFill>
                  <a:srgbClr val="C3CDBF"/>
                </a:solidFill>
                <a:latin typeface="Karla" pitchFamily="34" charset="0"/>
                <a:ea typeface="Karla" pitchFamily="34" charset="-122"/>
                <a:cs typeface="Karla" pitchFamily="34" charset="-120"/>
              </a:rPr>
              <a:t>(704) 200-3171</a:t>
            </a:r>
            <a:endParaRPr lang="en-US" sz="2325" dirty="0"/>
          </a:p>
        </p:txBody>
      </p:sp>
      <p:sp>
        <p:nvSpPr>
          <p:cNvPr id="11" name="Text 8"/>
          <p:cNvSpPr/>
          <p:nvPr/>
        </p:nvSpPr>
        <p:spPr>
          <a:xfrm>
            <a:off x="11138595" y="6050161"/>
            <a:ext cx="5005953" cy="510480"/>
          </a:xfrm>
          <a:prstGeom prst="rect">
            <a:avLst/>
          </a:prstGeom>
          <a:noFill/>
          <a:ln/>
        </p:spPr>
        <p:txBody>
          <a:bodyPr wrap="square" lIns="25400" tIns="25400" rIns="25400" bIns="25400" rtlCol="0" anchor="t">
            <a:normAutofit/>
          </a:bodyPr>
          <a:lstStyle/>
          <a:p>
            <a:pPr marL="0" indent="0" algn="l">
              <a:lnSpc>
                <a:spcPct val="137778"/>
              </a:lnSpc>
              <a:buNone/>
            </a:pPr>
            <a:r>
              <a:rPr lang="en-US" sz="2325" dirty="0">
                <a:solidFill>
                  <a:srgbClr val="F1EDE4"/>
                </a:solidFill>
                <a:latin typeface="Karla" pitchFamily="34" charset="0"/>
                <a:ea typeface="Karla" pitchFamily="34" charset="-122"/>
                <a:cs typeface="Karla" pitchFamily="34" charset="-120"/>
              </a:rPr>
              <a:t>Charlotte, North Carolina</a:t>
            </a:r>
            <a:endParaRPr lang="en-US" sz="2325" dirty="0"/>
          </a:p>
        </p:txBody>
      </p:sp>
      <p:sp>
        <p:nvSpPr>
          <p:cNvPr id="12" name="Text 9">
            <a:hlinkClick r:id="rId4"/>
          </p:cNvPr>
          <p:cNvSpPr/>
          <p:nvPr/>
        </p:nvSpPr>
        <p:spPr>
          <a:xfrm>
            <a:off x="11138595" y="6522541"/>
            <a:ext cx="5005953" cy="510480"/>
          </a:xfrm>
          <a:prstGeom prst="rect">
            <a:avLst/>
          </a:prstGeom>
          <a:noFill/>
          <a:ln/>
        </p:spPr>
        <p:txBody>
          <a:bodyPr wrap="square" lIns="25400" tIns="25400" rIns="25400" bIns="25400" rtlCol="0" anchor="t">
            <a:normAutofit/>
          </a:bodyPr>
          <a:lstStyle/>
          <a:p>
            <a:pPr marL="0" indent="0" algn="l">
              <a:lnSpc>
                <a:spcPct val="137778"/>
              </a:lnSpc>
              <a:buNone/>
            </a:pPr>
            <a:r>
              <a:rPr lang="en-US" sz="2325" u="sng" dirty="0">
                <a:solidFill>
                  <a:srgbClr val="A98A4B"/>
                </a:solidFill>
                <a:latin typeface="Karla" pitchFamily="34" charset="0"/>
                <a:ea typeface="Karla" pitchFamily="34" charset="-122"/>
                <a:cs typeface="Karla" pitchFamily="34" charset="-120"/>
                <a:hlinkClick r:id="rId4">
                  <a:extLst>
                    <a:ext uri="{A12FA001-AC4F-418D-AE19-62706E023703}">
                      <ahyp:hlinkClr xmlns:ahyp="http://schemas.microsoft.com/office/drawing/2018/hyperlinkcolor" val="tx"/>
                    </a:ext>
                  </a:extLst>
                </a:hlinkClick>
              </a:rPr>
              <a:t>www.as-strategy.com</a:t>
            </a:r>
            <a:endParaRPr lang="en-US" sz="2325" dirty="0"/>
          </a:p>
        </p:txBody>
      </p:sp>
      <p:sp>
        <p:nvSpPr>
          <p:cNvPr id="13" name="Text 10"/>
          <p:cNvSpPr/>
          <p:nvPr/>
        </p:nvSpPr>
        <p:spPr>
          <a:xfrm>
            <a:off x="11138595" y="6994922"/>
            <a:ext cx="5005953" cy="510480"/>
          </a:xfrm>
          <a:prstGeom prst="rect">
            <a:avLst/>
          </a:prstGeom>
          <a:noFill/>
          <a:ln/>
        </p:spPr>
        <p:txBody>
          <a:bodyPr wrap="square" lIns="25400" tIns="25400" rIns="25400" bIns="25400" rtlCol="0" anchor="t">
            <a:normAutofit/>
          </a:bodyPr>
          <a:lstStyle/>
          <a:p>
            <a:pPr marL="0" indent="0" algn="l">
              <a:lnSpc>
                <a:spcPct val="137778"/>
              </a:lnSpc>
              <a:buNone/>
            </a:pPr>
            <a:r>
              <a:rPr lang="en-US" sz="2325" dirty="0">
                <a:solidFill>
                  <a:srgbClr val="C3CDBF"/>
                </a:solidFill>
                <a:latin typeface="Karla" pitchFamily="34" charset="0"/>
                <a:ea typeface="Karla" pitchFamily="34" charset="-122"/>
                <a:cs typeface="Karla" pitchFamily="34" charset="-120"/>
              </a:rPr>
              <a:t>UEI M1LQM4B4QMQ9 · CAGE 9LQ87</a:t>
            </a:r>
            <a:endParaRPr lang="en-US" sz="2325" dirty="0"/>
          </a:p>
        </p:txBody>
      </p:sp>
      <p:sp>
        <p:nvSpPr>
          <p:cNvPr id="14" name="Shape 11"/>
          <p:cNvSpPr/>
          <p:nvPr/>
        </p:nvSpPr>
        <p:spPr>
          <a:xfrm>
            <a:off x="952500" y="8743950"/>
            <a:ext cx="16383000" cy="9525"/>
          </a:xfrm>
          <a:prstGeom prst="rect">
            <a:avLst/>
          </a:prstGeom>
          <a:solidFill>
            <a:srgbClr val="F1EDE4">
              <a:alpha val="22000"/>
            </a:srgbClr>
          </a:solidFill>
          <a:ln/>
        </p:spPr>
        <p:txBody>
          <a:bodyPr/>
          <a:lstStyle/>
          <a:p>
            <a:endParaRPr lang="en-US"/>
          </a:p>
        </p:txBody>
      </p:sp>
      <p:sp>
        <p:nvSpPr>
          <p:cNvPr id="15" name="Text 12"/>
          <p:cNvSpPr/>
          <p:nvPr/>
        </p:nvSpPr>
        <p:spPr>
          <a:xfrm>
            <a:off x="952500" y="9077325"/>
            <a:ext cx="16874490" cy="295275"/>
          </a:xfrm>
          <a:prstGeom prst="rect">
            <a:avLst/>
          </a:prstGeom>
          <a:noFill/>
          <a:ln/>
        </p:spPr>
        <p:txBody>
          <a:bodyPr wrap="square" lIns="25400" tIns="25400" rIns="25400" bIns="25400" rtlCol="0" anchor="t">
            <a:normAutofit fontScale="92500" lnSpcReduction="20000"/>
          </a:bodyPr>
          <a:lstStyle/>
          <a:p>
            <a:pPr marL="0" indent="0" algn="l">
              <a:buNone/>
            </a:pPr>
            <a:r>
              <a:rPr lang="en-US" sz="1950" kern="0" spc="468" dirty="0">
                <a:solidFill>
                  <a:srgbClr val="C3CDBF"/>
                </a:solidFill>
                <a:latin typeface="Josefin Sans" pitchFamily="34" charset="0"/>
                <a:ea typeface="Josefin Sans" pitchFamily="34" charset="-122"/>
                <a:cs typeface="Josefin Sans" pitchFamily="34" charset="-120"/>
              </a:rPr>
              <a:t>CERTIFIED WOSB · WBENC · DBE · NC SBE</a:t>
            </a:r>
            <a:endParaRPr lang="en-US" sz="19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11B87B4D923E64FB75CB9B632C8EA40" ma:contentTypeVersion="17" ma:contentTypeDescription="Create a new document." ma:contentTypeScope="" ma:versionID="13596d5ea07d9b14c86ac6176040e00f">
  <xsd:schema xmlns:xsd="http://www.w3.org/2001/XMLSchema" xmlns:xs="http://www.w3.org/2001/XMLSchema" xmlns:p="http://schemas.microsoft.com/office/2006/metadata/properties" xmlns:ns2="fc0d4c41-836e-4b60-bae4-efb683c54edb" xmlns:ns3="66e83d67-c766-40d9-9319-1f121b31f778" targetNamespace="http://schemas.microsoft.com/office/2006/metadata/properties" ma:root="true" ma:fieldsID="bd9ba47dac249c6c52f2c6b19d3f8446" ns2:_="" ns3:_="">
    <xsd:import namespace="fc0d4c41-836e-4b60-bae4-efb683c54edb"/>
    <xsd:import namespace="66e83d67-c766-40d9-9319-1f121b31f77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_Flow_SignoffStatus" minOccurs="0"/>
                <xsd:element ref="ns2:BidAmount" minOccurs="0"/>
                <xsd:element ref="ns2:MediaLengthInSeconds" minOccurs="0"/>
                <xsd:element ref="ns2:MediaServiceLocation" minOccurs="0"/>
                <xsd:element ref="ns2:ScopeAlignme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0d4c41-836e-4b60-bae4-efb683c54ed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887df82a-d687-4532-b87d-f42dd672e4b9"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_Flow_SignoffStatus" ma:index="19" nillable="true" ma:displayName="Sign-off status" ma:internalName="Sign_x002d_off_x0020_status">
      <xsd:simpleType>
        <xsd:restriction base="dms:Text"/>
      </xsd:simpleType>
    </xsd:element>
    <xsd:element name="BidAmount" ma:index="20" nillable="true" ma:displayName="Bid Amount " ma:description="Total of Bid " ma:format="$123,456.00 (United States)" ma:LCID="1033" ma:internalName="BidAmount">
      <xsd:simpleType>
        <xsd:restriction base="dms:Currency"/>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element name="ScopeAlignment" ma:index="23" nillable="true" ma:displayName="Scope Alignment" ma:format="Dropdown" ma:internalName="ScopeAlignment">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6e83d67-c766-40d9-9319-1f121b31f778"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1626cb5-eb3c-4eb3-a8ac-812545d43429}" ma:internalName="TaxCatchAll" ma:showField="CatchAllData" ma:web="66e83d67-c766-40d9-9319-1f121b31f77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66e83d67-c766-40d9-9319-1f121b31f778" xsi:nil="true"/>
    <ScopeAlignment xmlns="fc0d4c41-836e-4b60-bae4-efb683c54edb" xsi:nil="true"/>
    <_Flow_SignoffStatus xmlns="fc0d4c41-836e-4b60-bae4-efb683c54edb" xsi:nil="true"/>
    <lcf76f155ced4ddcb4097134ff3c332f xmlns="fc0d4c41-836e-4b60-bae4-efb683c54edb">
      <Terms xmlns="http://schemas.microsoft.com/office/infopath/2007/PartnerControls"/>
    </lcf76f155ced4ddcb4097134ff3c332f>
    <BidAmount xmlns="fc0d4c41-836e-4b60-bae4-efb683c54edb" xsi:nil="true"/>
  </documentManagement>
</p:properties>
</file>

<file path=customXml/itemProps1.xml><?xml version="1.0" encoding="utf-8"?>
<ds:datastoreItem xmlns:ds="http://schemas.openxmlformats.org/officeDocument/2006/customXml" ds:itemID="{7F6463E4-D629-4185-B5D7-F607B9C66609}"/>
</file>

<file path=customXml/itemProps2.xml><?xml version="1.0" encoding="utf-8"?>
<ds:datastoreItem xmlns:ds="http://schemas.openxmlformats.org/officeDocument/2006/customXml" ds:itemID="{6D016924-3EB4-4432-93E8-EC45ED881C38}"/>
</file>

<file path=customXml/itemProps3.xml><?xml version="1.0" encoding="utf-8"?>
<ds:datastoreItem xmlns:ds="http://schemas.openxmlformats.org/officeDocument/2006/customXml" ds:itemID="{D50FF2B1-C0F6-43A5-BB24-7D35E29DBD0B}"/>
</file>

<file path=docProps/app.xml><?xml version="1.0" encoding="utf-8"?>
<Properties xmlns="http://schemas.openxmlformats.org/officeDocument/2006/extended-properties" xmlns:vt="http://schemas.openxmlformats.org/officeDocument/2006/docPropsVTypes">
  <TotalTime>4</TotalTime>
  <Words>3261</Words>
  <Application>Microsoft Macintosh PowerPoint</Application>
  <PresentationFormat>Custom</PresentationFormat>
  <Paragraphs>414</Paragraphs>
  <Slides>33</Slides>
  <Notes>33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Georgia</vt:lpstr>
      <vt:lpstr>Josefin Sans</vt:lpstr>
      <vt:lpstr>Karla</vt:lpstr>
      <vt:lpstr>Newsreader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AS STRATEGY LIMITED LIABILITY COMPANY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ALVARYS SANTANA CHISHOLM</dc:creator>
  <cp:keywords/>
  <dc:description/>
  <cp:lastModifiedBy>Alvarys Santana</cp:lastModifiedBy>
  <cp:revision>2</cp:revision>
  <dcterms:created xsi:type="dcterms:W3CDTF">2026-09-01T22:58:04Z</dcterms:created>
  <dcterms:modified xsi:type="dcterms:W3CDTF">2026-09-01T23:02:50Z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0x010100911B87B4D923E64FB75CB9B632C8EA40</vt:lpwstr>
  </property>
</Properties>
</file>